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0" r:id="rId1"/>
  </p:sldMasterIdLst>
  <p:notesMasterIdLst>
    <p:notesMasterId r:id="rId23"/>
  </p:notesMasterIdLst>
  <p:handoutMasterIdLst>
    <p:handoutMasterId r:id="rId24"/>
  </p:handoutMasterIdLst>
  <p:sldIdLst>
    <p:sldId id="842" r:id="rId2"/>
    <p:sldId id="843" r:id="rId3"/>
    <p:sldId id="827" r:id="rId4"/>
    <p:sldId id="870" r:id="rId5"/>
    <p:sldId id="845" r:id="rId6"/>
    <p:sldId id="871" r:id="rId7"/>
    <p:sldId id="846" r:id="rId8"/>
    <p:sldId id="829" r:id="rId9"/>
    <p:sldId id="847" r:id="rId10"/>
    <p:sldId id="851" r:id="rId11"/>
    <p:sldId id="850" r:id="rId12"/>
    <p:sldId id="872" r:id="rId13"/>
    <p:sldId id="852" r:id="rId14"/>
    <p:sldId id="849" r:id="rId15"/>
    <p:sldId id="848" r:id="rId16"/>
    <p:sldId id="857" r:id="rId17"/>
    <p:sldId id="856" r:id="rId18"/>
    <p:sldId id="855" r:id="rId19"/>
    <p:sldId id="854" r:id="rId20"/>
    <p:sldId id="868" r:id="rId21"/>
    <p:sldId id="841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ken Purchase Guide" id="{6AF02EA1-1779-724B-87D4-FB50BA36F06C}">
          <p14:sldIdLst>
            <p14:sldId id="842"/>
            <p14:sldId id="843"/>
            <p14:sldId id="827"/>
            <p14:sldId id="870"/>
            <p14:sldId id="845"/>
            <p14:sldId id="871"/>
            <p14:sldId id="846"/>
            <p14:sldId id="829"/>
            <p14:sldId id="847"/>
            <p14:sldId id="851"/>
            <p14:sldId id="850"/>
            <p14:sldId id="872"/>
            <p14:sldId id="852"/>
            <p14:sldId id="849"/>
            <p14:sldId id="848"/>
            <p14:sldId id="857"/>
            <p14:sldId id="856"/>
            <p14:sldId id="855"/>
            <p14:sldId id="854"/>
            <p14:sldId id="868"/>
            <p14:sldId id="841"/>
          </p14:sldIdLst>
        </p14:section>
      </p14:sectionLst>
    </p:ext>
    <p:ext uri="{EFAFB233-063F-42B5-8137-9DF3F51BA10A}">
      <p15:sldGuideLst xmlns:p15="http://schemas.microsoft.com/office/powerpoint/2012/main">
        <p15:guide id="20" pos="4416" userDrawn="1">
          <p15:clr>
            <a:srgbClr val="A4A3A4"/>
          </p15:clr>
        </p15:guide>
        <p15:guide id="21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89A599-716E-9CB7-AC98-6EA4F3ECA2C7}" name="Jap, Peter" initials="PJ" userId="S::PeterJap@acs.org::deb601ba-1695-4bd1-9928-f72ab87391b9" providerId="AD"/>
  <p188:author id="{6EBEA9B7-F13F-0AB5-E70E-4CF63402DD37}" name="Sheila B. Robinson" initials="" userId="S::director01@presentationguild.org::73e86f5e-c1a6-4eff-a254-df20fe2ec7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la Henderson" initials="DH" lastIdx="21" clrIdx="0">
    <p:extLst>
      <p:ext uri="{19B8F6BF-5375-455C-9EA6-DF929625EA0E}">
        <p15:presenceInfo xmlns:p15="http://schemas.microsoft.com/office/powerpoint/2012/main" userId="0bb2cd5d81abf456" providerId="Windows Live"/>
      </p:ext>
    </p:extLst>
  </p:cmAuthor>
  <p:cmAuthor id="2" name="Cara Capizzi" initials="CC" lastIdx="4" clrIdx="1">
    <p:extLst>
      <p:ext uri="{19B8F6BF-5375-455C-9EA6-DF929625EA0E}">
        <p15:presenceInfo xmlns:p15="http://schemas.microsoft.com/office/powerpoint/2012/main" userId="3de24df3b54b7c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D68F2"/>
    <a:srgbClr val="FEFFFE"/>
    <a:srgbClr val="F4F6F4"/>
    <a:srgbClr val="9AE5E1"/>
    <a:srgbClr val="C6F0FF"/>
    <a:srgbClr val="FFF4D5"/>
    <a:srgbClr val="BFFFFB"/>
    <a:srgbClr val="FAE4CD"/>
    <a:srgbClr val="CC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86370"/>
  </p:normalViewPr>
  <p:slideViewPr>
    <p:cSldViewPr snapToGrid="0">
      <p:cViewPr varScale="1">
        <p:scale>
          <a:sx n="56" d="100"/>
          <a:sy n="56" d="100"/>
        </p:scale>
        <p:origin x="1000" y="60"/>
      </p:cViewPr>
      <p:guideLst>
        <p:guide pos="4416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CBE613-404A-4D44-B711-9F123C4C7B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6AFAC-BD7A-FF44-A86F-F16C29C2CE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6F55A-6035-4240-A72D-7FBEE3AE1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1ED1-BEF0-CC48-966A-725ACC115EA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680DD1-8062-F241-B019-AE51BF27D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153F-2314-A54D-B5E8-F2365A8CCE69}" type="datetimeFigureOut">
              <a:t>3/27/2025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18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C8C873-0488-504A-8935-F68E8FDE8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8D0C8-1324-1A46-850D-3F79BEF310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A0C63A-DA61-1748-8550-6A7E97D91CDE}" type="datetimeFigureOut">
              <a:rPr lang="en-US" altLang="en-US"/>
              <a:pPr>
                <a:defRPr/>
              </a:pPr>
              <a:t>3/27/2025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D1D4F3-37E6-D148-8C6F-01B79B568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D7E6F4-E05B-1A4C-8FFB-466A3DC95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73C8F-B26E-D64B-8FD7-9C2F9AA372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98B9-8233-7344-A376-821184FE8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424EE-A618-6B4D-985A-2EEE4FD12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424EE-A618-6B4D-985A-2EEE4FD125B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9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A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2A9B9E7A-7F7D-B230-D9C6-06C37FF4F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615044"/>
            <a:ext cx="10547269" cy="2704407"/>
          </a:xfrm>
        </p:spPr>
        <p:txBody>
          <a:bodyPr anchor="b"/>
          <a:lstStyle>
            <a:lvl1pPr>
              <a:lnSpc>
                <a:spcPct val="90000"/>
              </a:lnSpc>
              <a:defRPr sz="7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Title: Arial, 75pt, Multiple Lines Allowed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66187193-D12A-4E15-9C6C-081D34BD8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799" y="4639194"/>
            <a:ext cx="3903786" cy="6596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>
                <a:solidFill>
                  <a:schemeClr val="bg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Presenter’s Name</a:t>
            </a:r>
          </a:p>
        </p:txBody>
      </p:sp>
      <p:sp>
        <p:nvSpPr>
          <p:cNvPr id="14" name="Title, Affiliation">
            <a:extLst>
              <a:ext uri="{FF2B5EF4-FFF2-40B4-BE49-F238E27FC236}">
                <a16:creationId xmlns:a16="http://schemas.microsoft.com/office/drawing/2014/main" id="{1C169F55-939C-D65B-A45A-3AEAFF982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799" y="5409897"/>
            <a:ext cx="3903786" cy="4363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7000"/>
              </a:lnSpc>
              <a:buNone/>
              <a:defRPr lang="en-US" sz="1600" kern="1200" spc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title – 16pt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E3992-A5E7-85F0-7809-8D8265877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325" y="911832"/>
            <a:ext cx="1988966" cy="92272"/>
          </a:xfrm>
          <a:prstGeom prst="rect">
            <a:avLst/>
          </a:prstGeom>
        </p:spPr>
      </p:pic>
      <p:pic>
        <p:nvPicPr>
          <p:cNvPr id="15" name="Picture 1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0C9D4CA-37B6-BD4D-8C6F-962640AC8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25" y="555746"/>
            <a:ext cx="2003221" cy="631785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08828B8-61DD-0B6D-E62C-453E3194C2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690758" y="6512562"/>
            <a:ext cx="2994033" cy="2258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fld id="{BE99AFE2-3BAD-4E48-9296-9EE1CD596FF8}" type="datetimeyyyy">
              <a:rPr lang="en-US" smtClean="0"/>
              <a:pPr/>
              <a:t>2025</a:t>
            </a:fld>
            <a:r>
              <a:rPr lang="en-US" dirty="0"/>
              <a:t> American Chemical Society.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49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hree Content Text &amp;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3232" y="2957755"/>
            <a:ext cx="2971800" cy="41585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13B757E-A678-850D-9A51-484FFF23A0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4494" y="2947481"/>
            <a:ext cx="2971799" cy="41585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DDCDB7-D0CB-8A4B-4D43-2E204877A3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756" y="2947481"/>
            <a:ext cx="2971799" cy="415859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03BD8D2-A13A-C056-1CF3-267312D4B5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3232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323631B-7858-015E-6471-8622669E6E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54494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0AC9D044-FB43-143D-EE9C-89E592D470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95756" y="1600199"/>
            <a:ext cx="2971800" cy="1113817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1B822F-1F84-764E-859D-0C673F4A14C8}"/>
              </a:ext>
            </a:extLst>
          </p:cNvPr>
          <p:cNvCxnSpPr>
            <a:cxnSpLocks/>
          </p:cNvCxnSpPr>
          <p:nvPr userDrawn="1"/>
        </p:nvCxnSpPr>
        <p:spPr>
          <a:xfrm>
            <a:off x="8111025" y="1567543"/>
            <a:ext cx="0" cy="414745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FBD91A-2857-408C-92D3-EE47D7D9FD5B}"/>
              </a:ext>
            </a:extLst>
          </p:cNvPr>
          <p:cNvCxnSpPr>
            <a:cxnSpLocks/>
          </p:cNvCxnSpPr>
          <p:nvPr userDrawn="1"/>
        </p:nvCxnSpPr>
        <p:spPr>
          <a:xfrm>
            <a:off x="4169763" y="1567543"/>
            <a:ext cx="0" cy="4147456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A5C4E7-ABAF-5F81-0908-9C522DF4BF8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13232" y="3585324"/>
            <a:ext cx="3000375" cy="215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D910398-8288-EA66-237B-93FDEE71020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54494" y="3575050"/>
            <a:ext cx="3000375" cy="215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7E17CB90-A851-6255-7069-B8B58C900BA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595756" y="3575050"/>
            <a:ext cx="3000375" cy="215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366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our Comparision 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5F9DB2C-FCFB-D59C-7123-14D582949182}"/>
              </a:ext>
            </a:extLst>
          </p:cNvPr>
          <p:cNvSpPr/>
          <p:nvPr userDrawn="1"/>
        </p:nvSpPr>
        <p:spPr>
          <a:xfrm>
            <a:off x="704087" y="2002752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13015" y="2812412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2948" y="2173644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03BD8D2-A13A-C056-1CF3-267312D4B5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4087" y="2002752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8C6558-785A-1CCC-4CDB-C44B60E07ADB}"/>
              </a:ext>
            </a:extLst>
          </p:cNvPr>
          <p:cNvSpPr/>
          <p:nvPr userDrawn="1"/>
        </p:nvSpPr>
        <p:spPr>
          <a:xfrm>
            <a:off x="704087" y="4047067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">
            <a:extLst>
              <a:ext uri="{FF2B5EF4-FFF2-40B4-BE49-F238E27FC236}">
                <a16:creationId xmlns:a16="http://schemas.microsoft.com/office/drawing/2014/main" id="{AED1E5F3-3F94-898D-ADD3-3738A4E12D5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713015" y="4856727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F3206E71-9785-F33A-65E1-C35EF6559F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2948" y="4217959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7487164-B5EA-684C-32D1-E0CFBDCC86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4087" y="4047067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72EA1B-21E6-B166-7B1A-A97C5DECAC6F}"/>
              </a:ext>
            </a:extLst>
          </p:cNvPr>
          <p:cNvSpPr/>
          <p:nvPr userDrawn="1"/>
        </p:nvSpPr>
        <p:spPr>
          <a:xfrm>
            <a:off x="6324600" y="2002752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">
            <a:extLst>
              <a:ext uri="{FF2B5EF4-FFF2-40B4-BE49-F238E27FC236}">
                <a16:creationId xmlns:a16="http://schemas.microsoft.com/office/drawing/2014/main" id="{8A85B479-0DE0-D7C4-3A3E-4B4F8653EB6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33528" y="2812412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5503DD1C-E659-6E35-F5CB-C4AF43C3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3461" y="2173644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0C2BC510-346E-250A-5BB2-475DBBB07A7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24600" y="2002752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16197D-EB9B-07E3-CE47-E8E64B7BAAB2}"/>
              </a:ext>
            </a:extLst>
          </p:cNvPr>
          <p:cNvSpPr/>
          <p:nvPr userDrawn="1"/>
        </p:nvSpPr>
        <p:spPr>
          <a:xfrm>
            <a:off x="6324600" y="4047067"/>
            <a:ext cx="5247409" cy="1828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">
            <a:extLst>
              <a:ext uri="{FF2B5EF4-FFF2-40B4-BE49-F238E27FC236}">
                <a16:creationId xmlns:a16="http://schemas.microsoft.com/office/drawing/2014/main" id="{F1D4034C-CD56-1A18-B3AA-2BAB16D3A2F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33528" y="4856727"/>
            <a:ext cx="3053801" cy="93324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8E364BD-EA68-3490-297B-AA5D9CA75B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3461" y="4217959"/>
            <a:ext cx="30538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5443FD4D-B2FC-3AB0-261D-87BFB6D03B9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24600" y="4047067"/>
            <a:ext cx="1828800" cy="1828800"/>
          </a:xfrm>
          <a:blipFill dpi="0" rotWithShape="1">
            <a:blip r:embed="rId2"/>
            <a:srcRect/>
            <a:tile tx="0" ty="0" sx="25000" sy="25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4AB8A09-6A78-A63F-3BD2-0708DD59B2C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12788" y="1371601"/>
            <a:ext cx="10898187" cy="382588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Click to edit sub-titles text styles (optional)</a:t>
            </a:r>
          </a:p>
        </p:txBody>
      </p:sp>
    </p:spTree>
    <p:extLst>
      <p:ext uri="{BB962C8B-B14F-4D97-AF65-F5344CB8AC3E}">
        <p14:creationId xmlns:p14="http://schemas.microsoft.com/office/powerpoint/2010/main" val="316101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our Comparision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87C795-4313-00F1-C9FB-E01CF84B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0835-72B7-DFE9-02BB-63D20F9FF3E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D69B-4786-6D84-D95F-AF204E2EF9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A88265-4031-F650-E49B-6F448300D52A}"/>
              </a:ext>
            </a:extLst>
          </p:cNvPr>
          <p:cNvSpPr/>
          <p:nvPr userDrawn="1"/>
        </p:nvSpPr>
        <p:spPr>
          <a:xfrm>
            <a:off x="704088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E7A44F3D-28CC-CF9D-CB4E-6B7F681299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082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69E878-447B-2B83-7925-EB0B8C1CAB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014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B3721E-9BD6-FF37-732E-A768D5573F1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11200" y="1643063"/>
            <a:ext cx="10904538" cy="7445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D6B55-345A-117A-2820-E589620D29A6}"/>
              </a:ext>
            </a:extLst>
          </p:cNvPr>
          <p:cNvSpPr/>
          <p:nvPr userDrawn="1"/>
        </p:nvSpPr>
        <p:spPr>
          <a:xfrm>
            <a:off x="3491992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3D4E3B-743B-C28B-D578-BD24580ABAAE}"/>
              </a:ext>
            </a:extLst>
          </p:cNvPr>
          <p:cNvSpPr/>
          <p:nvPr userDrawn="1"/>
        </p:nvSpPr>
        <p:spPr>
          <a:xfrm>
            <a:off x="6279896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115BC7-C6CA-A335-0A64-27D7C4CF0D91}"/>
              </a:ext>
            </a:extLst>
          </p:cNvPr>
          <p:cNvSpPr/>
          <p:nvPr userDrawn="1"/>
        </p:nvSpPr>
        <p:spPr>
          <a:xfrm>
            <a:off x="9067800" y="2590800"/>
            <a:ext cx="2580980" cy="320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1628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C1E0F6-BBFC-B1B7-41FC-48597DA3A3BE}"/>
              </a:ext>
            </a:extLst>
          </p:cNvPr>
          <p:cNvSpPr/>
          <p:nvPr userDrawn="1"/>
        </p:nvSpPr>
        <p:spPr>
          <a:xfrm>
            <a:off x="704088" y="2590800"/>
            <a:ext cx="2580980" cy="152400"/>
          </a:xfrm>
          <a:prstGeom prst="rect">
            <a:avLst/>
          </a:prstGeom>
          <a:solidFill>
            <a:srgbClr val="FDC82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58F6E-393B-8EAC-B405-58E35070FAD6}"/>
              </a:ext>
            </a:extLst>
          </p:cNvPr>
          <p:cNvSpPr/>
          <p:nvPr userDrawn="1"/>
        </p:nvSpPr>
        <p:spPr>
          <a:xfrm>
            <a:off x="3491992" y="2590800"/>
            <a:ext cx="2580980" cy="152400"/>
          </a:xfrm>
          <a:prstGeom prst="rect">
            <a:avLst/>
          </a:prstGeom>
          <a:solidFill>
            <a:srgbClr val="00A3E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3E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E08FC5-797A-5E90-354A-5CC196140772}"/>
              </a:ext>
            </a:extLst>
          </p:cNvPr>
          <p:cNvSpPr/>
          <p:nvPr userDrawn="1"/>
        </p:nvSpPr>
        <p:spPr>
          <a:xfrm>
            <a:off x="6279896" y="2590800"/>
            <a:ext cx="2580980" cy="152400"/>
          </a:xfrm>
          <a:prstGeom prst="rect">
            <a:avLst/>
          </a:prstGeom>
          <a:solidFill>
            <a:srgbClr val="00BFB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430FB3-BA50-9C6C-165E-89FDE7B97F0B}"/>
              </a:ext>
            </a:extLst>
          </p:cNvPr>
          <p:cNvSpPr/>
          <p:nvPr userDrawn="1"/>
        </p:nvSpPr>
        <p:spPr>
          <a:xfrm>
            <a:off x="9067800" y="2590800"/>
            <a:ext cx="2580980" cy="152400"/>
          </a:xfrm>
          <a:prstGeom prst="rect">
            <a:avLst/>
          </a:prstGeom>
          <a:solidFill>
            <a:srgbClr val="A8AD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">
            <a:extLst>
              <a:ext uri="{FF2B5EF4-FFF2-40B4-BE49-F238E27FC236}">
                <a16:creationId xmlns:a16="http://schemas.microsoft.com/office/drawing/2014/main" id="{EFF877F7-A210-840C-9352-0337BA5FF0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814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B65C90C6-E02E-9FDE-9EFA-18F479572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14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7" name="Content Placeholder">
            <a:extLst>
              <a:ext uri="{FF2B5EF4-FFF2-40B4-BE49-F238E27FC236}">
                <a16:creationId xmlns:a16="http://schemas.microsoft.com/office/drawing/2014/main" id="{3C3062BD-1A56-BEF5-698E-EFC18360C65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008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3D7BCBE1-A88A-68A4-6CF5-EBC1E6F102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08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9" name="Content Placeholder">
            <a:extLst>
              <a:ext uri="{FF2B5EF4-FFF2-40B4-BE49-F238E27FC236}">
                <a16:creationId xmlns:a16="http://schemas.microsoft.com/office/drawing/2014/main" id="{6E13B5A1-6288-8815-B0DF-7A7F7656F39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220268" y="4598511"/>
            <a:ext cx="2345419" cy="1076732"/>
          </a:xfrm>
          <a:ln>
            <a:noFill/>
          </a:ln>
        </p:spPr>
        <p:txBody>
          <a:bodyPr lIns="0" tIns="0" rIns="0" bIns="0"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9E442FF-1E93-7B8B-F2AE-63A2CC1DD3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200" y="3959743"/>
            <a:ext cx="2345480" cy="53229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D5C4D978-291C-2931-742A-CD83B8A777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3014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6BC25CCD-CB89-F25E-AE40-740DCDEE2D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14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723EF8AC-DACD-B08F-F670-E257C2C529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08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D32891E7-DA82-248B-F4A0-EDA68BE757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0200" y="2849527"/>
            <a:ext cx="2345480" cy="102072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272287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Full image with Caption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8DAAAF91-1A63-A786-29FA-1D446E344A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5709684"/>
          </a:xfrm>
          <a:blipFill dpi="0" rotWithShape="1">
            <a:blip r:embed="rId2"/>
            <a:srcRect/>
            <a:tile tx="0" ty="0" sx="50000" sy="50000" flip="none" algn="tl"/>
          </a:blip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68C8A-4B26-E85E-7001-FE1C07F2BAA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7D55B-BCA5-F706-359A-4F46BB7579E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EDDC6D7-2D62-B165-9862-1BDC81100D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0558" y="4613238"/>
            <a:ext cx="5571055" cy="1436687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2880" tIns="91440" rIns="155448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caption with icon</a:t>
            </a:r>
          </a:p>
        </p:txBody>
      </p:sp>
    </p:spTree>
    <p:extLst>
      <p:ext uri="{BB962C8B-B14F-4D97-AF65-F5344CB8AC3E}">
        <p14:creationId xmlns:p14="http://schemas.microsoft.com/office/powerpoint/2010/main" val="606924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277C9-10FF-7D47-DBB7-E0F56D5B7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89A2F-8F03-3139-0B64-B6EC5B8DE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8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5C22272-5452-00FD-1AF8-6A84F1A6E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24" y="2139001"/>
            <a:ext cx="5824152" cy="2579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926290-37D7-E145-DBCC-FD00A4A697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57FFB007-A50E-71ED-2399-A61BA0E3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2003196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7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2A0B8D-CCBD-5978-EB40-169464E44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6FA384AF-23BF-1E51-6765-3242BAEC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92" y="1631365"/>
            <a:ext cx="10972800" cy="1569035"/>
          </a:xfrm>
        </p:spPr>
        <p:txBody>
          <a:bodyPr anchor="b"/>
          <a:lstStyle>
            <a:lvl1pPr algn="ctr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5" name="Presenter">
            <a:extLst>
              <a:ext uri="{FF2B5EF4-FFF2-40B4-BE49-F238E27FC236}">
                <a16:creationId xmlns:a16="http://schemas.microsoft.com/office/drawing/2014/main" id="{2DD2AF10-899B-5313-D234-9548E369B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642" y="3480640"/>
            <a:ext cx="109728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ctr">
              <a:buNone/>
              <a:defRPr lang="en-US" sz="2400" b="0" i="0">
                <a:solidFill>
                  <a:schemeClr val="tx1"/>
                </a:solidFill>
                <a:ea typeface="MS PGothic" panose="020B0600070205080204" pitchFamily="34" charset="-128"/>
                <a:cs typeface="+mn-cs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564EF-9612-FB65-8672-63095A1B3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9" t="-36509" r="-1403" b="-64470"/>
          <a:stretch/>
        </p:blipFill>
        <p:spPr>
          <a:xfrm>
            <a:off x="9567511" y="878144"/>
            <a:ext cx="2043443" cy="18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2F127-A141-70B1-DB74-974EDAAA69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25" y="555746"/>
            <a:ext cx="2001681" cy="63178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F8FE9C-11D0-ED59-D518-4C0509168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3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7E969-EE8B-C8DE-6042-1ED4B5990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7" y="384048"/>
            <a:ext cx="10877819" cy="838200"/>
          </a:xfrm>
        </p:spPr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E67CD1-F670-DF50-00B2-98BCB785F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 dirty="0"/>
              <a:t> American Chemical Society.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16BF-6572-C2F4-9AED-1F623038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3AF9B9-0AC6-3B3A-E1B2-936FAF0C85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232" y="1600200"/>
            <a:ext cx="10881360" cy="4337462"/>
          </a:xfrm>
        </p:spPr>
        <p:txBody>
          <a:bodyPr/>
          <a:lstStyle/>
          <a:p>
            <a:pPr lvl="0"/>
            <a:r>
              <a:rPr lang="en-US" dirty="0"/>
              <a:t>This is the standard page that should be used for default text slides</a:t>
            </a:r>
          </a:p>
          <a:p>
            <a:pPr lvl="0"/>
            <a:r>
              <a:rPr lang="en-US" dirty="0"/>
              <a:t>Ensure all slides have a page number</a:t>
            </a:r>
          </a:p>
          <a:p>
            <a:pPr lvl="0"/>
            <a:r>
              <a:rPr lang="en-US" dirty="0"/>
              <a:t>The default font sizing is 20pt font</a:t>
            </a:r>
          </a:p>
          <a:p>
            <a:pPr lvl="0"/>
            <a:r>
              <a:rPr lang="en-US" dirty="0"/>
              <a:t>Font sizing depends on the presentation method</a:t>
            </a:r>
          </a:p>
        </p:txBody>
      </p:sp>
    </p:spTree>
    <p:extLst>
      <p:ext uri="{BB962C8B-B14F-4D97-AF65-F5344CB8AC3E}">
        <p14:creationId xmlns:p14="http://schemas.microsoft.com/office/powerpoint/2010/main" val="65197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A7E969-EE8B-C8DE-6042-1ED4B5990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7" y="384048"/>
            <a:ext cx="10877819" cy="838200"/>
          </a:xfrm>
        </p:spPr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E67CD1-F670-DF50-00B2-98BCB785F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16BF-6572-C2F4-9AED-1F623038A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3AF9B9-0AC6-3B3A-E1B2-936FAF0C85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232" y="2164976"/>
            <a:ext cx="10881360" cy="3772685"/>
          </a:xfrm>
        </p:spPr>
        <p:txBody>
          <a:bodyPr/>
          <a:lstStyle/>
          <a:p>
            <a:pPr lvl="0"/>
            <a:r>
              <a:rPr lang="en-US" dirty="0"/>
              <a:t>This is the standard page that should be used for default text slides</a:t>
            </a:r>
          </a:p>
          <a:p>
            <a:pPr lvl="0"/>
            <a:r>
              <a:rPr lang="en-US" dirty="0"/>
              <a:t>Ensure all slides have a page number</a:t>
            </a:r>
          </a:p>
          <a:p>
            <a:pPr lvl="0"/>
            <a:r>
              <a:rPr lang="en-US" dirty="0"/>
              <a:t>The default font sizing is 20pt font</a:t>
            </a:r>
          </a:p>
          <a:p>
            <a:pPr lvl="0"/>
            <a:r>
              <a:rPr lang="en-US" dirty="0"/>
              <a:t>Font sizing depends on the presentation 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7E569-C11E-065D-1064-7A5725D7F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343025"/>
            <a:ext cx="10882313" cy="496888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Click to edit sub-titles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53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1042" y="1600200"/>
            <a:ext cx="484844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10887623" cy="838200"/>
          </a:xfrm>
        </p:spPr>
        <p:txBody>
          <a:bodyPr/>
          <a:lstStyle/>
          <a:p>
            <a:r>
              <a:rPr lang="en-US" dirty="0"/>
              <a:t>Slide title – 32pt font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858D4E-2692-B803-04D2-21DE9D58455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13232" y="1594958"/>
            <a:ext cx="5773737" cy="41894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Insert chart, table, or media</a:t>
            </a:r>
          </a:p>
        </p:txBody>
      </p:sp>
    </p:spTree>
    <p:extLst>
      <p:ext uri="{BB962C8B-B14F-4D97-AF65-F5344CB8AC3E}">
        <p14:creationId xmlns:p14="http://schemas.microsoft.com/office/powerpoint/2010/main" val="10642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CB00E-E6B6-B5B3-9BA4-1A8214376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5184" y="0"/>
            <a:ext cx="5446816" cy="6858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 dirty="0"/>
              <a:t>Slide title – 32pt font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4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Content w/ 2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CB00E-E6B6-B5B3-9BA4-1A8214376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5184" y="0"/>
            <a:ext cx="2743200" cy="3443844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B78E47F-A49E-5196-13A2-6B5DEAED7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581819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B35E18-54A4-F45B-0B79-9370B49C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498" y="384048"/>
            <a:ext cx="5842681" cy="838200"/>
          </a:xfrm>
        </p:spPr>
        <p:txBody>
          <a:bodyPr/>
          <a:lstStyle/>
          <a:p>
            <a:r>
              <a:rPr lang="en-US" dirty="0"/>
              <a:t>Slide title – 32pt font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435347-95EF-91C6-B03E-C4B36E18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CC0803-DBB1-FF60-C53C-60B184BB8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B27-CC20-477F-D405-26BB0511DB99}"/>
              </a:ext>
            </a:extLst>
          </p:cNvPr>
          <p:cNvSpPr/>
          <p:nvPr userDrawn="1"/>
        </p:nvSpPr>
        <p:spPr>
          <a:xfrm>
            <a:off x="6745184" y="3429001"/>
            <a:ext cx="3051958" cy="3429000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E53AA-042E-0120-C231-56CD64E946EB}"/>
              </a:ext>
            </a:extLst>
          </p:cNvPr>
          <p:cNvSpPr/>
          <p:nvPr userDrawn="1"/>
        </p:nvSpPr>
        <p:spPr>
          <a:xfrm>
            <a:off x="9488384" y="0"/>
            <a:ext cx="2703616" cy="3455719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A0E7123-960A-9D4F-52E4-B52698198F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88384" y="3443845"/>
            <a:ext cx="2703616" cy="341415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A157F3-CCA9-750F-54B6-82EBA8C01B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7682" y="2098675"/>
            <a:ext cx="2684317" cy="1132898"/>
          </a:xfrm>
        </p:spPr>
        <p:txBody>
          <a:bodyPr lIns="274320" rIns="27432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250C67-7E69-969F-0FCF-F86E234461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1409" y="5472545"/>
            <a:ext cx="2684317" cy="1132898"/>
          </a:xfrm>
        </p:spPr>
        <p:txBody>
          <a:bodyPr lIns="274320" rIns="27432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61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FBEB1-99B5-A15C-2331-AAD964A86E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55081" y="1600200"/>
            <a:ext cx="4803648" cy="4119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4696B3DF-0D46-4621-2D6F-64295A2FD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4800600" cy="4119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E99BE7-ABD1-32CC-0369-2392A4158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0C1C7-7B4D-3F5D-453F-9B7FE507BC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0EE16-76A9-8D50-9934-1A7E9B83CB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9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hree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560511-F4C1-5841-A2B2-834822A64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3232" y="2027712"/>
            <a:ext cx="2971800" cy="91736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13B757E-A678-850D-9A51-484FFF23A0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4434" y="2027712"/>
            <a:ext cx="2971799" cy="91736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39A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0DDCDB7-D0CB-8A4B-4D43-2E204877A3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37" y="2027712"/>
            <a:ext cx="2971799" cy="917369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9A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A6F176-3031-F331-B9AF-38A46BCFD1F6}"/>
              </a:ext>
            </a:extLst>
          </p:cNvPr>
          <p:cNvCxnSpPr>
            <a:cxnSpLocks/>
          </p:cNvCxnSpPr>
          <p:nvPr userDrawn="1"/>
        </p:nvCxnSpPr>
        <p:spPr>
          <a:xfrm>
            <a:off x="8110935" y="2054431"/>
            <a:ext cx="0" cy="366056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6E2EF75F-8F79-5FFA-130F-56EC1E7A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39A6"/>
                </a:solidFill>
              </a:defRPr>
            </a:lvl1pPr>
          </a:lstStyle>
          <a:p>
            <a:r>
              <a:rPr lang="en-US" dirty="0"/>
              <a:t>Slide title – no longer than one line – 32pt font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59FC53-0C00-183A-F015-181C03B5E4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FDD65D5-46AA-BB31-8F89-3A6B69693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67B950-6087-2C19-DE7B-A9E6E69226B1}"/>
              </a:ext>
            </a:extLst>
          </p:cNvPr>
          <p:cNvCxnSpPr>
            <a:cxnSpLocks/>
          </p:cNvCxnSpPr>
          <p:nvPr userDrawn="1"/>
        </p:nvCxnSpPr>
        <p:spPr>
          <a:xfrm>
            <a:off x="4169733" y="2054431"/>
            <a:ext cx="0" cy="366056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50E7-0324-5E89-C446-A8AC5B9730A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3232" y="3163888"/>
            <a:ext cx="2979737" cy="2589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90D522-7748-C09B-5210-20F80E87D2B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654434" y="3163888"/>
            <a:ext cx="2979737" cy="2589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408228-65E5-2F5B-E09F-4A240ACBCA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595637" y="3163888"/>
            <a:ext cx="2979737" cy="2589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4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E5A8511-68EC-C448-87BC-26578C757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762" y="6513302"/>
            <a:ext cx="760476" cy="225872"/>
          </a:xfrm>
          <a:prstGeom prst="rect">
            <a:avLst/>
          </a:prstGeom>
        </p:spPr>
        <p:txBody>
          <a:bodyPr vert="horz" lIns="0" tIns="45720" rIns="0" bIns="0" rtlCol="0" anchor="t"/>
          <a:lstStyle>
            <a:lvl1pPr algn="ctr">
              <a:defRPr sz="1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97E1B0-2C10-EB42-8576-78E87F6647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ACS Publications logo">
            <a:extLst>
              <a:ext uri="{FF2B5EF4-FFF2-40B4-BE49-F238E27FC236}">
                <a16:creationId xmlns:a16="http://schemas.microsoft.com/office/drawing/2014/main" id="{FFBB973A-F421-B4C6-567B-F73525DE2D7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69223" y="6296867"/>
            <a:ext cx="1444752" cy="458336"/>
          </a:xfrm>
          <a:prstGeom prst="rect">
            <a:avLst/>
          </a:prstGeom>
        </p:spPr>
      </p:pic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2ED09F9-69D6-947F-8506-611300D03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1600199"/>
            <a:ext cx="1088136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A9B9FD95-9AEA-BB46-9169-AE4A7332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7" y="384048"/>
            <a:ext cx="10877819" cy="838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188468-4BF2-EEE4-0CA1-49ECB9AAD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6207" y="6512562"/>
            <a:ext cx="2994033" cy="225866"/>
          </a:xfrm>
          <a:prstGeom prst="rect">
            <a:avLst/>
          </a:prstGeom>
          <a:noFill/>
        </p:spPr>
        <p:txBody>
          <a:bodyPr vert="horz" lIns="91440" tIns="45720" rIns="0" bIns="45720" rtlCol="0" anchor="ctr"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© </a:t>
            </a:r>
            <a:fld id="{6EAB3DBB-5CA3-F64F-8CD0-FB3361BF9B6B}" type="datetimeyyyy">
              <a:rPr lang="en-US" smtClean="0"/>
              <a:pPr/>
              <a:t>2025</a:t>
            </a:fld>
            <a:r>
              <a:rPr lang="en-US" dirty="0"/>
              <a:t> American Chemical Society.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532AB-B7C0-3918-AE44-0139919783B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89" y="6536485"/>
            <a:ext cx="1942021" cy="1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4" r:id="rId2"/>
    <p:sldLayoutId id="2147484067" r:id="rId3"/>
    <p:sldLayoutId id="2147484135" r:id="rId4"/>
    <p:sldLayoutId id="2147484133" r:id="rId5"/>
    <p:sldLayoutId id="2147484111" r:id="rId6"/>
    <p:sldLayoutId id="2147484131" r:id="rId7"/>
    <p:sldLayoutId id="2147484108" r:id="rId8"/>
    <p:sldLayoutId id="2147484130" r:id="rId9"/>
    <p:sldLayoutId id="2147484132" r:id="rId10"/>
    <p:sldLayoutId id="2147484112" r:id="rId11"/>
    <p:sldLayoutId id="2147484113" r:id="rId12"/>
    <p:sldLayoutId id="2147484101" r:id="rId13"/>
    <p:sldLayoutId id="2147484115" r:id="rId14"/>
    <p:sldLayoutId id="2147484103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spc="0">
          <a:solidFill>
            <a:srgbClr val="0039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 typeface="System Font Regular"/>
        <a:buChar char="►"/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System Font Regular"/>
        <a:buChar char="－"/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Courier New" panose="02070309020205020404" pitchFamily="49" charset="0"/>
        <a:buChar char="o"/>
        <a:tabLst/>
        <a:defRPr sz="2000" b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3288" indent="-3444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/>
        <a:defRPr sz="2000" b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00100" indent="-2857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F26B43"/>
          </p15:clr>
        </p15:guide>
        <p15:guide id="3" pos="3264" userDrawn="1">
          <p15:clr>
            <a:srgbClr val="A4A3A4"/>
          </p15:clr>
        </p15:guide>
        <p15:guide id="4" pos="2688" userDrawn="1">
          <p15:clr>
            <a:srgbClr val="A4A3A4"/>
          </p15:clr>
        </p15:guide>
        <p15:guide id="5" pos="2112" userDrawn="1">
          <p15:clr>
            <a:srgbClr val="A4A3A4"/>
          </p15:clr>
        </p15:guide>
        <p15:guide id="6" pos="1536" userDrawn="1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pos="528" userDrawn="1">
          <p15:clr>
            <a:srgbClr val="F26B43"/>
          </p15:clr>
        </p15:guide>
        <p15:guide id="9" pos="4416" userDrawn="1">
          <p15:clr>
            <a:srgbClr val="A4A3A4"/>
          </p15:clr>
        </p15:guide>
        <p15:guide id="10" pos="4992" userDrawn="1">
          <p15:clr>
            <a:srgbClr val="A4A3A4"/>
          </p15:clr>
        </p15:guide>
        <p15:guide id="11" pos="5568" userDrawn="1">
          <p15:clr>
            <a:srgbClr val="A4A3A4"/>
          </p15:clr>
        </p15:guide>
        <p15:guide id="12" pos="6144" userDrawn="1">
          <p15:clr>
            <a:srgbClr val="A4A3A4"/>
          </p15:clr>
        </p15:guide>
        <p15:guide id="13" pos="6720" userDrawn="1">
          <p15:clr>
            <a:srgbClr val="A4A3A4"/>
          </p15:clr>
        </p15:guide>
        <p15:guide id="16" pos="6432" userDrawn="1">
          <p15:clr>
            <a:srgbClr val="A4A3A4"/>
          </p15:clr>
        </p15:guide>
        <p15:guide id="17" pos="5856" userDrawn="1">
          <p15:clr>
            <a:srgbClr val="A4A3A4"/>
          </p15:clr>
        </p15:guide>
        <p15:guide id="18" pos="5280" userDrawn="1">
          <p15:clr>
            <a:srgbClr val="A4A3A4"/>
          </p15:clr>
        </p15:guide>
        <p15:guide id="19" pos="4704" userDrawn="1">
          <p15:clr>
            <a:srgbClr val="A4A3A4"/>
          </p15:clr>
        </p15:guide>
        <p15:guide id="20" pos="7152" userDrawn="1">
          <p15:clr>
            <a:srgbClr val="F26B43"/>
          </p15:clr>
        </p15:guide>
        <p15:guide id="21" pos="4128" userDrawn="1">
          <p15:clr>
            <a:srgbClr val="A4A3A4"/>
          </p15:clr>
        </p15:guide>
        <p15:guide id="22" pos="3552" userDrawn="1">
          <p15:clr>
            <a:srgbClr val="A4A3A4"/>
          </p15:clr>
        </p15:guide>
        <p15:guide id="23" pos="2976" userDrawn="1">
          <p15:clr>
            <a:srgbClr val="A4A3A4"/>
          </p15:clr>
        </p15:guide>
        <p15:guide id="24" pos="2400" userDrawn="1">
          <p15:clr>
            <a:srgbClr val="A4A3A4"/>
          </p15:clr>
        </p15:guide>
        <p15:guide id="25" pos="1824" userDrawn="1">
          <p15:clr>
            <a:srgbClr val="A4A3A4"/>
          </p15:clr>
        </p15:guide>
        <p15:guide id="26" pos="1248" userDrawn="1">
          <p15:clr>
            <a:srgbClr val="A4A3A4"/>
          </p15:clr>
        </p15:guide>
        <p15:guide id="27" orient="horz" pos="432" userDrawn="1">
          <p15:clr>
            <a:srgbClr val="F26B43"/>
          </p15:clr>
        </p15:guide>
        <p15:guide id="28" orient="horz" pos="3600" userDrawn="1">
          <p15:clr>
            <a:srgbClr val="F26B43"/>
          </p15:clr>
        </p15:guide>
        <p15:guide id="29" orient="horz" pos="1584" userDrawn="1">
          <p15:clr>
            <a:srgbClr val="A4A3A4"/>
          </p15:clr>
        </p15:guide>
        <p15:guide id="30" orient="horz" pos="1008" userDrawn="1">
          <p15:clr>
            <a:srgbClr val="A4A3A4"/>
          </p15:clr>
        </p15:guide>
        <p15:guide id="31" orient="horz" pos="720" userDrawn="1">
          <p15:clr>
            <a:srgbClr val="A4A3A4"/>
          </p15:clr>
        </p15:guide>
        <p15:guide id="32" orient="horz" pos="1296" userDrawn="1">
          <p15:clr>
            <a:srgbClr val="A4A3A4"/>
          </p15:clr>
        </p15:guide>
        <p15:guide id="33" orient="horz" pos="1872" userDrawn="1">
          <p15:clr>
            <a:srgbClr val="A4A3A4"/>
          </p15:clr>
        </p15:guide>
        <p15:guide id="34" orient="horz" pos="2448" userDrawn="1">
          <p15:clr>
            <a:srgbClr val="A4A3A4"/>
          </p15:clr>
        </p15:guide>
        <p15:guide id="35" orient="horz" pos="2736" userDrawn="1">
          <p15:clr>
            <a:srgbClr val="A4A3A4"/>
          </p15:clr>
        </p15:guide>
        <p15:guide id="36" orient="horz" pos="3024" userDrawn="1">
          <p15:clr>
            <a:srgbClr val="A4A3A4"/>
          </p15:clr>
        </p15:guide>
        <p15:guide id="37" orient="horz" pos="3312" userDrawn="1">
          <p15:clr>
            <a:srgbClr val="A4A3A4"/>
          </p15:clr>
        </p15:guide>
        <p15:guide id="38" orient="horz" pos="3888" userDrawn="1">
          <p15:clr>
            <a:srgbClr val="5ACBF0"/>
          </p15:clr>
        </p15:guide>
        <p15:guide id="39" orient="horz" pos="2016" userDrawn="1">
          <p15:clr>
            <a:srgbClr val="F26B43"/>
          </p15:clr>
        </p15:guide>
        <p15:guide id="40" orient="horz" pos="4128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AEE57.64D902C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AEE57.64D902C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AEE57.64D902C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sopenscience.org/" TargetMode="External"/><Relationship Id="rId7" Type="http://schemas.openxmlformats.org/officeDocument/2006/relationships/hyperlink" Target="https://acsopenscience.org/open-access/purchasing-open-access/publish-open-access-read-publish-agreement/" TargetMode="External"/><Relationship Id="rId2" Type="http://schemas.openxmlformats.org/officeDocument/2006/relationships/hyperlink" Target="mailto:OAOps@acs.or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ubs.acs.org/page/copyright/journals/jpa_faqs.html" TargetMode="External"/><Relationship Id="rId5" Type="http://schemas.openxmlformats.org/officeDocument/2006/relationships/hyperlink" Target="https://pubs.acs.org/page/copyright/journals/jpa_index.html" TargetMode="External"/><Relationship Id="rId4" Type="http://schemas.openxmlformats.org/officeDocument/2006/relationships/hyperlink" Target="https://pubs.acs.org/page/4authors/authorchoice/options.html#option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.acs.org/publis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A7DB54-FB22-0B73-7B95-DC14BFC8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Publishing Open Access with ACS Publications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EB708F-FE37-34A4-7D6B-9D8FB69DD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799" y="4913137"/>
            <a:ext cx="6543370" cy="659637"/>
          </a:xfrm>
        </p:spPr>
        <p:txBody>
          <a:bodyPr/>
          <a:lstStyle/>
          <a:p>
            <a:r>
              <a:rPr lang="en-US" sz="2800" dirty="0"/>
              <a:t>Author-Involved Workflow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44B0-E66F-0540-E441-46E3F66CC4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13513"/>
            <a:ext cx="762000" cy="225425"/>
          </a:xfrm>
        </p:spPr>
        <p:txBody>
          <a:bodyPr/>
          <a:lstStyle/>
          <a:p>
            <a:fld id="{5F97E1B0-2C10-EB42-8576-78E87F6647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4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E7B0E-C64B-908B-5F1C-C22F3FE5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825112-4B65-B713-935A-4E64C9BC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24" y="390793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9675E-DA1C-5710-4D73-D1ACF67856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8E564-E972-AF5B-80AF-4FD46F0CEC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9E46E2-6346-4A80-B146-D21725CED6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6524" y="2588017"/>
            <a:ext cx="5382768" cy="120723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author selected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No, I do not wish to publish open access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option, the JPA assistant will confirm the author’s intent.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2FFA81C-282A-9003-AB84-A4D31E90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970860" y="1880093"/>
            <a:ext cx="6221140" cy="342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33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1D87-E6D0-14A0-4344-558CFEA3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E62D6D-54AF-BC13-00E9-74F1100E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52C35-E052-7775-FF96-C9B0837FE4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512D0-6F8C-D674-2E6F-4C8BB269F9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057758-4410-D283-9E3B-E13CF5191F0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810174" cy="59763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finalize the JPA, the author should proceed through answering additional questions that are not related to open access.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08660-9257-65DC-E6DA-45F7C61C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06" y="2565306"/>
            <a:ext cx="3312368" cy="27354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87124-7ADA-8A0B-03A8-698DB9D9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223" y="3649885"/>
            <a:ext cx="3661375" cy="225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CAAE-9B9A-AC92-39EC-55E3BE1D0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52" y="4037006"/>
            <a:ext cx="3089587" cy="2172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53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8B06-D1D5-020A-BE43-0364F4CC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2CABB3-09F7-676F-AD4D-4EC3FCC9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186C7-A3AC-58AB-4A8E-24243BCDE7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362DF-C833-F54F-9D5A-4073F46EBC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B3347C-E48B-E665-C268-C023C8A901D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810174" cy="8382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Order Open Access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button at the end of the Journal Publishing Agreement process to be directed to Copyright Clearance Center (CCC) to request funding of the APC through the agreement.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8276C-9927-E345-E557-AC00C8209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1"/>
          <a:stretch/>
        </p:blipFill>
        <p:spPr bwMode="auto">
          <a:xfrm>
            <a:off x="2120725" y="2476816"/>
            <a:ext cx="8711026" cy="3370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71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0E432-DCB8-3D32-21C8-7CE1395D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DC0B-CC4D-F361-C50E-B525BFF5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4482"/>
            <a:ext cx="10972800" cy="1569035"/>
          </a:xfrm>
        </p:spPr>
        <p:txBody>
          <a:bodyPr/>
          <a:lstStyle/>
          <a:p>
            <a:r>
              <a:rPr lang="en-US" dirty="0"/>
              <a:t>Requesting Funding through </a:t>
            </a:r>
            <a:br>
              <a:rPr lang="en-US" dirty="0"/>
            </a:br>
            <a:r>
              <a:rPr lang="en-US" dirty="0"/>
              <a:t>an Agreement using </a:t>
            </a:r>
            <a:br>
              <a:rPr lang="en-US" dirty="0"/>
            </a:br>
            <a:r>
              <a:rPr lang="en-US" dirty="0"/>
              <a:t>CCC </a:t>
            </a:r>
            <a:r>
              <a:rPr lang="en-US" dirty="0" err="1"/>
              <a:t>RightsLink</a:t>
            </a:r>
            <a:r>
              <a:rPr lang="en-US" dirty="0"/>
              <a:t>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CE423-3F89-0E31-E10A-7F8B02E254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1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631A-5640-C343-1FB9-E088F30C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187F64-9E17-FC73-23E8-078E7423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</a:t>
            </a:r>
            <a:r>
              <a:rPr lang="en-US" sz="3200" dirty="0" err="1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RightsLink</a:t>
            </a:r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180C1-8B47-5EC8-E80C-3A7B741FA7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85812-50E7-6DE2-D08B-B1B71E0D42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48F6ED-1ED3-4448-31B3-EF08E21AB6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10505374" cy="102042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request funding of the open access APC, the author should select the appropriate option on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Funding Options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screen.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57329CB-8DFA-4D59-AFD7-73BECDDB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29" y="2515034"/>
            <a:ext cx="7818381" cy="31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A378B-A0B6-F706-BDF3-D44858BBFA1F}"/>
              </a:ext>
            </a:extLst>
          </p:cNvPr>
          <p:cNvSpPr/>
          <p:nvPr/>
        </p:nvSpPr>
        <p:spPr>
          <a:xfrm>
            <a:off x="2266207" y="4383741"/>
            <a:ext cx="3256052" cy="340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F3AB3-1DA1-0203-9BEA-98A34A93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BBB5BC-1D1A-09F1-351C-A3A93846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</a:t>
            </a:r>
            <a:r>
              <a:rPr lang="en-US" sz="3200" dirty="0" err="1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RightsLink</a:t>
            </a:r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117EA-9F8C-C571-05FF-C2DE0A1F58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BBE4A9-51C5-15EC-377F-BCB3CFE5E6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C78230-A98B-D998-A4F8-4B9CD7CC30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220239" cy="838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Verify that the appropriate selections have been made and the total charges equal zero dollars.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8089D9-5713-5337-FF5A-7212C312D53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2565572"/>
            <a:ext cx="6092039" cy="3560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26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B0F52-4884-7B49-B02F-30B3B332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B0DF5A-9739-43A8-57D8-7CB3F333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RightsLink©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A1873-9E8C-E29E-3837-E8BA4589C6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F5271-2844-8F10-6F73-1E9EB82E17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68FCF1-5C4A-36CB-044F-AE35807855D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10731516" cy="4189413"/>
          </a:xfrm>
        </p:spPr>
        <p:txBody>
          <a:bodyPr>
            <a:normAutofit/>
          </a:bodyPr>
          <a:lstStyle/>
          <a:p>
            <a:r>
              <a:rPr lang="en-US" dirty="0"/>
              <a:t>The author should 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nter their First Name, Last Name, and Email Address and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login form&#10;&#10;Description automatically generated">
            <a:extLst>
              <a:ext uri="{FF2B5EF4-FFF2-40B4-BE49-F238E27FC236}">
                <a16:creationId xmlns:a16="http://schemas.microsoft.com/office/drawing/2014/main" id="{A93662B9-1700-97F3-591B-499E36F5787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56" y="2474646"/>
            <a:ext cx="7784630" cy="2430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17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33A0-DFA0-1B93-2BE5-22B77C32D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E4756C-50FE-0FA9-E19B-8EB1A44D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Funding through CCC </a:t>
            </a:r>
            <a:r>
              <a:rPr lang="en-US" sz="3200" dirty="0" err="1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RightsLink</a:t>
            </a:r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628DE-0F8B-16E3-2005-0AFECA87FD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21E2D-C210-73CD-683E-C1044F0D31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FB6268-EBA8-5598-E5B5-A4249BB8F3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10702020" cy="41894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Verify that the order total is zero dollars,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accept the terms and conditions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click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Submit Request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569A591-E4DE-A5EF-2A5C-5139C52FAB5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5" y="2395366"/>
            <a:ext cx="4909903" cy="383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85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7DBD5-6FA3-9FC6-929A-75517064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262590-ADC5-4AA2-7FCE-FD2CCFC9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Approval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262C5-AC94-B463-FB10-56B515E1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E658D-C9F7-A03D-040D-8D56BA0A35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CC8303-CC9C-77C7-A655-0BA1437A675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5773737" cy="418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funding request is approved, the author will receive an email notification.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manuscript will publish as open access when the ACS production process is complete, and the manuscript is ready to be published online.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216379-FF89-12D4-2CB4-6AC17785B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7" b="11391"/>
          <a:stretch/>
        </p:blipFill>
        <p:spPr>
          <a:xfrm>
            <a:off x="6678170" y="1060678"/>
            <a:ext cx="4302177" cy="5198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C7361-FA5B-59A3-F583-C16331AEC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6D694E-62C9-BDB9-1BC2-FCD38861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Denial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1E2CE-145D-567C-0311-D772A601B1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2A886-9249-516A-3110-8823E1A006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630F53-D8F1-BDA3-4319-F1AFBBF09F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8"/>
            <a:ext cx="5773737" cy="418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funding request is denied, the author will receive an email notification.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author may choose to self-pay the APC by clicking the link in the email. The author will be directed to CCC to complete the order.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0C34BDB7-8AA9-A2E9-2924-F46F3B5D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38" y="1024382"/>
            <a:ext cx="4128260" cy="5404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1306F6-2314-A350-C5A3-A01BBEEF96F8}"/>
              </a:ext>
            </a:extLst>
          </p:cNvPr>
          <p:cNvSpPr/>
          <p:nvPr/>
        </p:nvSpPr>
        <p:spPr>
          <a:xfrm>
            <a:off x="9568873" y="3556001"/>
            <a:ext cx="480291" cy="2032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5095-395E-D9E9-1F05-FE794FFD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4482"/>
            <a:ext cx="10972800" cy="1569035"/>
          </a:xfrm>
        </p:spPr>
        <p:txBody>
          <a:bodyPr/>
          <a:lstStyle/>
          <a:p>
            <a:r>
              <a:rPr lang="en-US" dirty="0"/>
              <a:t>Submitting Your Manuscript </a:t>
            </a:r>
            <a:br>
              <a:rPr lang="en-US" dirty="0"/>
            </a:br>
            <a:r>
              <a:rPr lang="en-US" dirty="0"/>
              <a:t>to the ACS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A009-621E-2113-B8FA-DBDA61194D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2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9112-A86E-64A8-E0CB-4723DA16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A746C1-5AFF-EEDE-DEBE-EE6963EC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86E72-5FDD-3355-D272-573106211B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EB20D-0047-E58A-5649-19B3AF147C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03E16C-D4BF-32F0-34A8-4A9AD98506C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406013"/>
            <a:ext cx="10886889" cy="45916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ACS Open Access Operations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OAOps@acs.org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ACS Open Science Website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https://acsopenscience.org/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ACS Open Access License and Pricing Options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https://pubs.acs.org/page/4authors/authorchoice/options.html#optiona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Copyright and the Journal Publishing Agreement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https://pubs.acs.org/page/copyright/journals/jpa_index.html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FAQs about the ACS Journal Publishing Agreement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https://pubs.acs.org/page/copyright/journals/jpa_faqs.html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&amp; Resources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Watch short, instructional videos on the ACS Open Science Resource Center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https://acsopenscience.org/open-access/purchasing-open-access/publish-open-access-read-publish-agreement/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0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7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3D97DA-DD48-4671-1EE5-2FA5EFED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dirty="0"/>
              <a:t>Submission through the ACS Publishing Center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13020-7B8E-3833-5E86-453E899352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1A22C-1759-B383-D9AF-323C2983D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0584DC-4573-4E99-1E44-D2628CF7AD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2" y="1594959"/>
            <a:ext cx="10886889" cy="838200"/>
          </a:xfrm>
        </p:spPr>
        <p:txBody>
          <a:bodyPr>
            <a:normAutofit/>
          </a:bodyPr>
          <a:lstStyle/>
          <a:p>
            <a:r>
              <a:rPr lang="en-US" dirty="0"/>
              <a:t>Eligible journals include the ACS hybrid journals, fully open access journals including the gold (Au) suite of journals, and </a:t>
            </a:r>
            <a:r>
              <a:rPr lang="en-US" i="1" dirty="0"/>
              <a:t>ACS Omega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1EFE5-87A2-F4C0-F21B-F62DBA0B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3" y="2184893"/>
            <a:ext cx="5696562" cy="3822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9455F-191C-43D7-C903-8F4BCE222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02" y="2535809"/>
            <a:ext cx="5696562" cy="33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7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A37A-FD74-0DB3-8BEF-CE4D7A98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790527-2142-40E3-FA0E-9DBE6481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dirty="0"/>
              <a:t>Submission through the ACS Publishing Center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AD1DB-76FC-59AC-E84E-C6467FDECA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AB71E-80B4-B506-1199-FFD24747C3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61E4A5-3013-B9F4-C54B-95E00ACBE60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3" y="1411610"/>
            <a:ext cx="5432570" cy="4372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Visit the ACS Publishing Center at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https://publish.acs.org/publish/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Log in using your ACS ID.</a:t>
            </a:r>
          </a:p>
          <a:p>
            <a:pPr marL="0" indent="0">
              <a:buNone/>
            </a:pPr>
            <a:r>
              <a:rPr lang="en-US" dirty="0"/>
              <a:t>Click </a:t>
            </a:r>
            <a:r>
              <a:rPr lang="en-US" i="1" dirty="0"/>
              <a:t>Start Submission.</a:t>
            </a:r>
          </a:p>
          <a:p>
            <a:pPr marL="0" indent="0">
              <a:buNone/>
            </a:pPr>
            <a:r>
              <a:rPr lang="en-US" dirty="0"/>
              <a:t>Click </a:t>
            </a:r>
            <a:r>
              <a:rPr lang="en-US" i="1" dirty="0"/>
              <a:t>Submit</a:t>
            </a:r>
            <a:r>
              <a:rPr lang="en-US" dirty="0"/>
              <a:t> under the journal you wish to submit to.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5125B-F915-A1B2-4C6D-E67C4BAD0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3" y="4038469"/>
            <a:ext cx="1929850" cy="2326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C96EB-4BAF-267A-804C-9B9FF96D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1610"/>
            <a:ext cx="5504121" cy="1926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BB795-58A8-4969-D841-11737D490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38" y="2758724"/>
            <a:ext cx="5504121" cy="33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2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66B80-217A-8CFD-14EC-B1C7DC57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05F98E-4267-3089-6EEF-9104281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through the ACS Publishing Center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F3ECD-3D21-5EF7-AB17-0F924D98E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6207" y="6512562"/>
            <a:ext cx="2994033" cy="225866"/>
          </a:xfrm>
        </p:spPr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56B812-1F36-C6D5-1807-CEB7113887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3232" y="1600200"/>
            <a:ext cx="5382768" cy="43374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Qualification </a:t>
            </a:r>
            <a:r>
              <a:rPr lang="en-US" dirty="0"/>
              <a:t>through the open access agreement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systematically based on the submitting authors primary affiliation at the time of manuscript submission. </a:t>
            </a:r>
          </a:p>
          <a:p>
            <a:pPr marL="0" indent="0">
              <a:buNone/>
            </a:pPr>
            <a:r>
              <a:rPr lang="en-US" dirty="0"/>
              <a:t>During the submission process, please ensure the affiliation in the </a:t>
            </a:r>
            <a:r>
              <a:rPr lang="en-US" b="1" i="1" dirty="0"/>
              <a:t>Submitting Agent</a:t>
            </a:r>
            <a:r>
              <a:rPr lang="en-US" i="1" dirty="0"/>
              <a:t> </a:t>
            </a:r>
            <a:r>
              <a:rPr lang="en-US" dirty="0"/>
              <a:t>field and the </a:t>
            </a:r>
            <a:r>
              <a:rPr lang="en-US" b="1" i="1" dirty="0"/>
              <a:t>Author &amp; Institutions </a:t>
            </a:r>
            <a:r>
              <a:rPr lang="en-US" dirty="0"/>
              <a:t>field reflect your affiliation. The affiliation in both fields should show the same institution.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1697F-BAD0-700A-766A-712F30211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6D1547-C1E1-E68C-3285-88ECE6761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30285"/>
          <a:stretch/>
        </p:blipFill>
        <p:spPr>
          <a:xfrm>
            <a:off x="6476238" y="1670772"/>
            <a:ext cx="3804067" cy="2400276"/>
          </a:xfrm>
          <a:prstGeom prst="rect">
            <a:avLst/>
          </a:prstGeom>
        </p:spPr>
      </p:pic>
      <p:pic>
        <p:nvPicPr>
          <p:cNvPr id="8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8AB596EB-237B-9344-F5DA-2A59E920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88" y="3532199"/>
            <a:ext cx="4476485" cy="28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97F01-17AB-EBAD-7C82-A9FD1A08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BB61B0-74C3-1627-2BC0-D9AB1742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through the ACS Publishing Center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0675F-E538-86DB-B6A1-67CE7AF88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6207" y="6512562"/>
            <a:ext cx="2994033" cy="225866"/>
          </a:xfrm>
        </p:spPr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0D5408-421F-111F-DB64-C62BDC9A5E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Authors will be asked if they need to comply with any open access mandates and how they may pay for any required open access publication costs.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Note: 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he answers to these questions do not determine qualification through an agreement. The questions were designed to get the authors thinking about open access and how the APC may be covered.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41C11-9772-A439-3C0D-303CD4782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040FD097-1011-FE3B-AAB7-5385C9B4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2405"/>
          <a:stretch/>
        </p:blipFill>
        <p:spPr bwMode="auto">
          <a:xfrm>
            <a:off x="2210562" y="2587853"/>
            <a:ext cx="7010400" cy="2362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93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BA24C-BF67-BC45-9476-35FBE1021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73B-140E-17F2-B2AE-EAC619E7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44482"/>
            <a:ext cx="10972800" cy="1569035"/>
          </a:xfrm>
        </p:spPr>
        <p:txBody>
          <a:bodyPr/>
          <a:lstStyle/>
          <a:p>
            <a:r>
              <a:rPr lang="en-US" dirty="0"/>
              <a:t>Completing Your </a:t>
            </a:r>
            <a:br>
              <a:rPr lang="en-US" dirty="0"/>
            </a:br>
            <a:r>
              <a:rPr lang="en-US" dirty="0"/>
              <a:t>Journal Publishing Agreement (JPA)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52C1D-E9B4-D063-A50D-ECA6FB6BB3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1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C7B139-32AA-4CBF-71A2-D8BE0227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11328-DD40-DB7E-ACA2-469397688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66207" y="6512562"/>
            <a:ext cx="2994033" cy="225866"/>
          </a:xfrm>
        </p:spPr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2025</a:t>
            </a:fld>
            <a:r>
              <a:rPr lang="en-US"/>
              <a:t> American Chemical Society. All rights reserved.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2A8758-A367-D449-B564-0F9742132D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3232" y="1587244"/>
            <a:ext cx="4232394" cy="43504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submitting author is sent an email invitation when the manuscript has been accepted requesting the completion of the Journal Publishing Agreement (JPA).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link to complete the Journal Publishing Agreement </a:t>
            </a:r>
            <a:r>
              <a:rPr lang="en-US" dirty="0"/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contained within the email.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4DFAD-22FE-D9BC-8D8B-C8FD084D4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C4DEF-8B06-C939-F1CB-0431E87F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79" y="1740310"/>
            <a:ext cx="6643841" cy="35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B9FFC-B3BF-238F-BC88-555EA76F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CABDE-9B86-E74A-0682-141269FA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8" y="384048"/>
            <a:ext cx="10887623" cy="838200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Publishing Agreement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3CA4D-0769-E1C5-9378-22D82C4B75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6207" y="6512562"/>
            <a:ext cx="2994033" cy="225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</a:t>
            </a:r>
            <a:fld id="{4D820F0B-6255-7F4F-8561-0744325F7446}" type="datetimeyyyy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2025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1053F-A98D-CD94-09B2-0D5F65FE0E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715762" y="6513302"/>
            <a:ext cx="760476" cy="2258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F97E1B0-2C10-EB42-8576-78E87F66470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5B57FF-896C-0A8F-7A2D-37510737B5E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3" y="1594958"/>
            <a:ext cx="5382768" cy="4510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JPA assistant will identify that an author is affiliated to an open access agreement.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Authors selecting the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es, I wish to publish open access as per the agreement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 will retain copyright. An approved funding request or payment of the APC must be completed </a:t>
            </a:r>
            <a:r>
              <a:rPr lang="en-US" dirty="0"/>
              <a:t>for the manuscript to publish.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Authors selecting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No, I do not wish to publish open access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dirty="0"/>
              <a:t>will transfer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copyright to the ACS. The manuscript can still be published as open access, but copyright will remain with the ACS. </a:t>
            </a:r>
          </a:p>
          <a:p>
            <a:pPr marL="0" indent="0">
              <a:buNone/>
            </a:pPr>
            <a:r>
              <a:rPr lang="en-US" sz="1600" i="1" dirty="0"/>
              <a:t>Note: Authors publishing in a gold journal will not be required to complete this step if the agreement provides coverage for gold journals.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AED4814-463C-A37A-7B1C-4958F04C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84" y="2211285"/>
            <a:ext cx="5482394" cy="2604137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CA4E7A-941C-43EB-3F79-C4AE4C4929A8}"/>
              </a:ext>
            </a:extLst>
          </p:cNvPr>
          <p:cNvSpPr txBox="1">
            <a:spLocks/>
          </p:cNvSpPr>
          <p:nvPr/>
        </p:nvSpPr>
        <p:spPr>
          <a:xfrm>
            <a:off x="7517287" y="4815422"/>
            <a:ext cx="3816981" cy="449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System Font Regular"/>
              <a:buChar char="►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Char char="－"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3288" indent="-3444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00100" indent="-2857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US" sz="1500" i="1" dirty="0">
                <a:solidFill>
                  <a:srgbClr val="FF0000"/>
                </a:solidFill>
              </a:rPr>
              <a:t>The JPA is NOT a funding request.</a:t>
            </a:r>
          </a:p>
          <a:p>
            <a:pPr marL="0" indent="0" fontAlgn="auto">
              <a:buFont typeface="Arial" panose="020B0604020202020204" pitchFamily="34" charset="0"/>
              <a:buNone/>
            </a:pPr>
            <a:endParaRPr lang="en-US" sz="1500" i="1" dirty="0">
              <a:solidFill>
                <a:srgbClr val="FF0000"/>
              </a:solidFill>
            </a:endParaRPr>
          </a:p>
          <a:p>
            <a:pPr fontAlgn="auto"/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74986"/>
      </p:ext>
    </p:extLst>
  </p:cSld>
  <p:clrMapOvr>
    <a:masterClrMapping/>
  </p:clrMapOvr>
</p:sld>
</file>

<file path=ppt/theme/theme1.xml><?xml version="1.0" encoding="utf-8"?>
<a:theme xmlns:a="http://schemas.openxmlformats.org/drawingml/2006/main" name="1_ACS Official Template">
  <a:themeElements>
    <a:clrScheme name="ACS Corporate Colors">
      <a:dk1>
        <a:srgbClr val="000000"/>
      </a:dk1>
      <a:lt1>
        <a:srgbClr val="FEFFFE"/>
      </a:lt1>
      <a:dk2>
        <a:srgbClr val="051C2C"/>
      </a:dk2>
      <a:lt2>
        <a:srgbClr val="D8D8D8"/>
      </a:lt2>
      <a:accent1>
        <a:srgbClr val="0039A6"/>
      </a:accent1>
      <a:accent2>
        <a:srgbClr val="00A3E0"/>
      </a:accent2>
      <a:accent3>
        <a:srgbClr val="FDC82E"/>
      </a:accent3>
      <a:accent4>
        <a:srgbClr val="A8AD00"/>
      </a:accent4>
      <a:accent5>
        <a:srgbClr val="00BFB3"/>
      </a:accent5>
      <a:accent6>
        <a:srgbClr val="E57200"/>
      </a:accent6>
      <a:hlink>
        <a:srgbClr val="2D68F2"/>
      </a:hlink>
      <a:folHlink>
        <a:srgbClr val="8150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S_Template_Jan2025_v1" id="{59BB51C3-BEA4-AC47-9857-3535850B8A5B}" vid="{DA97B562-E028-D245-B5A8-9E25D7A7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ACS_Template_Jan2025_v1</Template>
  <TotalTime>317</TotalTime>
  <Words>1002</Words>
  <Application>Microsoft Office PowerPoint</Application>
  <PresentationFormat>Widescreen</PresentationFormat>
  <Paragraphs>115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Courier New</vt:lpstr>
      <vt:lpstr>System Font Regular</vt:lpstr>
      <vt:lpstr>1_ACS Official Template</vt:lpstr>
      <vt:lpstr>Publishing Open Access with ACS Publications</vt:lpstr>
      <vt:lpstr>Submitting Your Manuscript  to the ACS</vt:lpstr>
      <vt:lpstr>Submission through the ACS Publishing Center</vt:lpstr>
      <vt:lpstr>Submission through the ACS Publishing Center</vt:lpstr>
      <vt:lpstr>Submission through the ACS Publishing Center</vt:lpstr>
      <vt:lpstr>Submission through the ACS Publishing Center</vt:lpstr>
      <vt:lpstr>Completing Your  Journal Publishing Agreement (JPA)</vt:lpstr>
      <vt:lpstr>Journal Publishing Agreement</vt:lpstr>
      <vt:lpstr>Journal Publishing Agreement</vt:lpstr>
      <vt:lpstr>Journal Publishing Agreement</vt:lpstr>
      <vt:lpstr>Journal Publishing Agreement</vt:lpstr>
      <vt:lpstr>Journal Publishing Agreement</vt:lpstr>
      <vt:lpstr>Requesting Funding through  an Agreement using  CCC RightsLink©</vt:lpstr>
      <vt:lpstr>Requesting Funding through CCC RightsLink© </vt:lpstr>
      <vt:lpstr>Requesting Funding through CCC RightsLink© </vt:lpstr>
      <vt:lpstr>Requesting Funding through CCC RightsLink© </vt:lpstr>
      <vt:lpstr>Requesting Funding through CCC RightsLink© </vt:lpstr>
      <vt:lpstr>Funding Approval</vt:lpstr>
      <vt:lpstr>Funding Denial</vt:lpstr>
      <vt:lpstr>Resources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Parrett, Heather N</dc:creator>
  <cp:keywords/>
  <dc:description/>
  <cp:lastModifiedBy>Plebani, Marta</cp:lastModifiedBy>
  <cp:revision>4</cp:revision>
  <cp:lastPrinted>2024-11-26T19:53:00Z</cp:lastPrinted>
  <dcterms:created xsi:type="dcterms:W3CDTF">2025-01-06T15:28:52Z</dcterms:created>
  <dcterms:modified xsi:type="dcterms:W3CDTF">2025-03-27T10:21:28Z</dcterms:modified>
  <cp:category/>
</cp:coreProperties>
</file>