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81" r:id="rId3"/>
    <p:sldId id="261" r:id="rId4"/>
    <p:sldId id="257" r:id="rId5"/>
    <p:sldId id="258" r:id="rId6"/>
    <p:sldId id="280" r:id="rId7"/>
    <p:sldId id="277" r:id="rId8"/>
    <p:sldId id="278" r:id="rId9"/>
    <p:sldId id="274" r:id="rId10"/>
    <p:sldId id="262" r:id="rId11"/>
    <p:sldId id="275" r:id="rId12"/>
    <p:sldId id="266"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8712248C-C286-4C74-A185-A808C3F3A2E1}" type="datetimeFigureOut">
              <a:rPr lang="es-ES" smtClean="0"/>
              <a:t>22/10/2024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a:xfrm>
            <a:off x="9255346" y="2750337"/>
            <a:ext cx="1171888" cy="1356442"/>
          </a:xfrm>
        </p:spPr>
        <p:txBody>
          <a:bodyPr/>
          <a:lstStyle/>
          <a:p>
            <a:fld id="{4887A2A2-5F38-4D71-851F-E5AE42021BDE}" type="slidenum">
              <a:rPr lang="es-ES" smtClean="0"/>
              <a:t>‹Nº›</a:t>
            </a:fld>
            <a:endParaRPr lang="es-ES"/>
          </a:p>
        </p:txBody>
      </p:sp>
    </p:spTree>
    <p:extLst>
      <p:ext uri="{BB962C8B-B14F-4D97-AF65-F5344CB8AC3E}">
        <p14:creationId xmlns:p14="http://schemas.microsoft.com/office/powerpoint/2010/main" val="2971388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8712248C-C286-4C74-A185-A808C3F3A2E1}" type="datetimeFigureOut">
              <a:rPr lang="es-ES" smtClean="0"/>
              <a:t>22/10/2024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10729455" y="4711309"/>
            <a:ext cx="1154151" cy="1090789"/>
          </a:xfrm>
        </p:spPr>
        <p:txBody>
          <a:bodyPr/>
          <a:lstStyle/>
          <a:p>
            <a:fld id="{4887A2A2-5F38-4D71-851F-E5AE42021BDE}" type="slidenum">
              <a:rPr lang="es-ES" smtClean="0"/>
              <a:t>‹Nº›</a:t>
            </a:fld>
            <a:endParaRPr lang="es-ES"/>
          </a:p>
        </p:txBody>
      </p:sp>
    </p:spTree>
    <p:extLst>
      <p:ext uri="{BB962C8B-B14F-4D97-AF65-F5344CB8AC3E}">
        <p14:creationId xmlns:p14="http://schemas.microsoft.com/office/powerpoint/2010/main" val="2911467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8712248C-C286-4C74-A185-A808C3F3A2E1}" type="datetimeFigureOut">
              <a:rPr lang="es-ES" smtClean="0"/>
              <a:t>22/10/2024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10729455" y="4711615"/>
            <a:ext cx="1154151" cy="1090789"/>
          </a:xfrm>
        </p:spPr>
        <p:txBody>
          <a:bodyPr/>
          <a:lstStyle/>
          <a:p>
            <a:fld id="{4887A2A2-5F38-4D71-851F-E5AE42021BDE}" type="slidenum">
              <a:rPr lang="es-ES" smtClean="0"/>
              <a:t>‹Nº›</a:t>
            </a:fld>
            <a:endParaRPr lang="es-ES"/>
          </a:p>
        </p:txBody>
      </p:sp>
    </p:spTree>
    <p:extLst>
      <p:ext uri="{BB962C8B-B14F-4D97-AF65-F5344CB8AC3E}">
        <p14:creationId xmlns:p14="http://schemas.microsoft.com/office/powerpoint/2010/main" val="41893779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8712248C-C286-4C74-A185-A808C3F3A2E1}" type="datetimeFigureOut">
              <a:rPr lang="es-ES" smtClean="0"/>
              <a:t>22/10/2024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10729455" y="4709925"/>
            <a:ext cx="1154151" cy="1090789"/>
          </a:xfrm>
        </p:spPr>
        <p:txBody>
          <a:bodyPr/>
          <a:lstStyle/>
          <a:p>
            <a:fld id="{4887A2A2-5F38-4D71-851F-E5AE42021BDE}" type="slidenum">
              <a:rPr lang="es-ES" smtClean="0"/>
              <a:t>‹Nº›</a:t>
            </a:fld>
            <a:endParaRPr lang="es-E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169858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8712248C-C286-4C74-A185-A808C3F3A2E1}" type="datetimeFigureOut">
              <a:rPr lang="es-ES" smtClean="0"/>
              <a:t>22/10/2024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10729455" y="4709925"/>
            <a:ext cx="1154151" cy="1090789"/>
          </a:xfrm>
        </p:spPr>
        <p:txBody>
          <a:bodyPr/>
          <a:lstStyle/>
          <a:p>
            <a:fld id="{4887A2A2-5F38-4D71-851F-E5AE42021BDE}" type="slidenum">
              <a:rPr lang="es-ES" smtClean="0"/>
              <a:t>‹Nº›</a:t>
            </a:fld>
            <a:endParaRPr lang="es-ES"/>
          </a:p>
        </p:txBody>
      </p:sp>
    </p:spTree>
    <p:extLst>
      <p:ext uri="{BB962C8B-B14F-4D97-AF65-F5344CB8AC3E}">
        <p14:creationId xmlns:p14="http://schemas.microsoft.com/office/powerpoint/2010/main" val="14965672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3" name="Date Placeholder 2"/>
          <p:cNvSpPr>
            <a:spLocks noGrp="1"/>
          </p:cNvSpPr>
          <p:nvPr>
            <p:ph type="dt" sz="half" idx="10"/>
          </p:nvPr>
        </p:nvSpPr>
        <p:spPr/>
        <p:txBody>
          <a:bodyPr/>
          <a:lstStyle/>
          <a:p>
            <a:fld id="{8712248C-C286-4C74-A185-A808C3F3A2E1}" type="datetimeFigureOut">
              <a:rPr lang="es-ES" smtClean="0"/>
              <a:t>22/10/2024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4887A2A2-5F38-4D71-851F-E5AE42021BDE}" type="slidenum">
              <a:rPr lang="es-ES" smtClean="0"/>
              <a:t>‹Nº›</a:t>
            </a:fld>
            <a:endParaRPr lang="es-ES"/>
          </a:p>
        </p:txBody>
      </p:sp>
    </p:spTree>
    <p:extLst>
      <p:ext uri="{BB962C8B-B14F-4D97-AF65-F5344CB8AC3E}">
        <p14:creationId xmlns:p14="http://schemas.microsoft.com/office/powerpoint/2010/main" val="3648297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3" name="Date Placeholder 2"/>
          <p:cNvSpPr>
            <a:spLocks noGrp="1"/>
          </p:cNvSpPr>
          <p:nvPr>
            <p:ph type="dt" sz="half" idx="10"/>
          </p:nvPr>
        </p:nvSpPr>
        <p:spPr/>
        <p:txBody>
          <a:bodyPr/>
          <a:lstStyle/>
          <a:p>
            <a:fld id="{8712248C-C286-4C74-A185-A808C3F3A2E1}" type="datetimeFigureOut">
              <a:rPr lang="es-ES" smtClean="0"/>
              <a:t>22/10/2024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4887A2A2-5F38-4D71-851F-E5AE42021BDE}" type="slidenum">
              <a:rPr lang="es-ES" smtClean="0"/>
              <a:t>‹Nº›</a:t>
            </a:fld>
            <a:endParaRPr lang="es-ES"/>
          </a:p>
        </p:txBody>
      </p:sp>
    </p:spTree>
    <p:extLst>
      <p:ext uri="{BB962C8B-B14F-4D97-AF65-F5344CB8AC3E}">
        <p14:creationId xmlns:p14="http://schemas.microsoft.com/office/powerpoint/2010/main" val="36625984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12248C-C286-4C74-A185-A808C3F3A2E1}" type="datetimeFigureOut">
              <a:rPr lang="es-ES" smtClean="0"/>
              <a:t>22/10/2024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887A2A2-5F38-4D71-851F-E5AE42021BDE}" type="slidenum">
              <a:rPr lang="es-ES" smtClean="0"/>
              <a:t>‹Nº›</a:t>
            </a:fld>
            <a:endParaRPr lang="es-ES"/>
          </a:p>
        </p:txBody>
      </p:sp>
    </p:spTree>
    <p:extLst>
      <p:ext uri="{BB962C8B-B14F-4D97-AF65-F5344CB8AC3E}">
        <p14:creationId xmlns:p14="http://schemas.microsoft.com/office/powerpoint/2010/main" val="40363044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8712248C-C286-4C74-A185-A808C3F3A2E1}" type="datetimeFigureOut">
              <a:rPr lang="es-ES" smtClean="0"/>
              <a:t>22/10/2024</a:t>
            </a:fld>
            <a:endParaRPr lang="es-ES"/>
          </a:p>
        </p:txBody>
      </p:sp>
      <p:sp>
        <p:nvSpPr>
          <p:cNvPr id="5" name="Footer Placeholder 4"/>
          <p:cNvSpPr>
            <a:spLocks noGrp="1"/>
          </p:cNvSpPr>
          <p:nvPr>
            <p:ph type="ftr" sz="quarter" idx="11"/>
          </p:nvPr>
        </p:nvSpPr>
        <p:spPr>
          <a:xfrm>
            <a:off x="680321" y="5936188"/>
            <a:ext cx="6126805" cy="365125"/>
          </a:xfrm>
        </p:spPr>
        <p:txBody>
          <a:bodyPr/>
          <a:lstStyle/>
          <a:p>
            <a:endParaRPr lang="es-E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4887A2A2-5F38-4D71-851F-E5AE42021BDE}" type="slidenum">
              <a:rPr lang="es-ES" smtClean="0"/>
              <a:t>‹Nº›</a:t>
            </a:fld>
            <a:endParaRPr lang="es-ES"/>
          </a:p>
        </p:txBody>
      </p:sp>
    </p:spTree>
    <p:extLst>
      <p:ext uri="{BB962C8B-B14F-4D97-AF65-F5344CB8AC3E}">
        <p14:creationId xmlns:p14="http://schemas.microsoft.com/office/powerpoint/2010/main" val="1971052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12248C-C286-4C74-A185-A808C3F3A2E1}" type="datetimeFigureOut">
              <a:rPr lang="es-ES" smtClean="0"/>
              <a:t>22/10/2024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887A2A2-5F38-4D71-851F-E5AE42021BDE}" type="slidenum">
              <a:rPr lang="es-ES" smtClean="0"/>
              <a:t>‹Nº›</a:t>
            </a:fld>
            <a:endParaRPr lang="es-ES"/>
          </a:p>
        </p:txBody>
      </p:sp>
    </p:spTree>
    <p:extLst>
      <p:ext uri="{BB962C8B-B14F-4D97-AF65-F5344CB8AC3E}">
        <p14:creationId xmlns:p14="http://schemas.microsoft.com/office/powerpoint/2010/main" val="2492457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8712248C-C286-4C74-A185-A808C3F3A2E1}" type="datetimeFigureOut">
              <a:rPr lang="es-ES" smtClean="0"/>
              <a:t>22/10/2024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a:xfrm>
            <a:off x="10729455" y="2869895"/>
            <a:ext cx="1154151" cy="1090789"/>
          </a:xfrm>
        </p:spPr>
        <p:txBody>
          <a:bodyPr/>
          <a:lstStyle/>
          <a:p>
            <a:fld id="{4887A2A2-5F38-4D71-851F-E5AE42021BDE}" type="slidenum">
              <a:rPr lang="es-ES" smtClean="0"/>
              <a:t>‹Nº›</a:t>
            </a:fld>
            <a:endParaRPr lang="es-ES"/>
          </a:p>
        </p:txBody>
      </p:sp>
    </p:spTree>
    <p:extLst>
      <p:ext uri="{BB962C8B-B14F-4D97-AF65-F5344CB8AC3E}">
        <p14:creationId xmlns:p14="http://schemas.microsoft.com/office/powerpoint/2010/main" val="2444747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712248C-C286-4C74-A185-A808C3F3A2E1}" type="datetimeFigureOut">
              <a:rPr lang="es-ES" smtClean="0"/>
              <a:t>22/10/2024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887A2A2-5F38-4D71-851F-E5AE42021BDE}" type="slidenum">
              <a:rPr lang="es-ES" smtClean="0"/>
              <a:t>‹Nº›</a:t>
            </a:fld>
            <a:endParaRPr lang="es-ES"/>
          </a:p>
        </p:txBody>
      </p:sp>
    </p:spTree>
    <p:extLst>
      <p:ext uri="{BB962C8B-B14F-4D97-AF65-F5344CB8AC3E}">
        <p14:creationId xmlns:p14="http://schemas.microsoft.com/office/powerpoint/2010/main" val="1815937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80322" y="3030008"/>
            <a:ext cx="4698355" cy="2906179"/>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5594123" y="3030008"/>
            <a:ext cx="4700059" cy="2906179"/>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712248C-C286-4C74-A185-A808C3F3A2E1}" type="datetimeFigureOut">
              <a:rPr lang="es-ES" smtClean="0"/>
              <a:t>22/10/2024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4887A2A2-5F38-4D71-851F-E5AE42021BDE}" type="slidenum">
              <a:rPr lang="es-ES" smtClean="0"/>
              <a:t>‹Nº›</a:t>
            </a:fld>
            <a:endParaRPr lang="es-ES"/>
          </a:p>
        </p:txBody>
      </p:sp>
    </p:spTree>
    <p:extLst>
      <p:ext uri="{BB962C8B-B14F-4D97-AF65-F5344CB8AC3E}">
        <p14:creationId xmlns:p14="http://schemas.microsoft.com/office/powerpoint/2010/main" val="1031641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712248C-C286-4C74-A185-A808C3F3A2E1}" type="datetimeFigureOut">
              <a:rPr lang="es-ES" smtClean="0"/>
              <a:t>22/10/2024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4887A2A2-5F38-4D71-851F-E5AE42021BDE}" type="slidenum">
              <a:rPr lang="es-ES" smtClean="0"/>
              <a:t>‹Nº›</a:t>
            </a:fld>
            <a:endParaRPr lang="es-ES"/>
          </a:p>
        </p:txBody>
      </p:sp>
    </p:spTree>
    <p:extLst>
      <p:ext uri="{BB962C8B-B14F-4D97-AF65-F5344CB8AC3E}">
        <p14:creationId xmlns:p14="http://schemas.microsoft.com/office/powerpoint/2010/main" val="3547120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8712248C-C286-4C74-A185-A808C3F3A2E1}" type="datetimeFigureOut">
              <a:rPr lang="es-ES" smtClean="0"/>
              <a:t>22/10/2024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4887A2A2-5F38-4D71-851F-E5AE42021BDE}" type="slidenum">
              <a:rPr lang="es-ES" smtClean="0"/>
              <a:t>‹Nº›</a:t>
            </a:fld>
            <a:endParaRPr lang="es-ES"/>
          </a:p>
        </p:txBody>
      </p:sp>
    </p:spTree>
    <p:extLst>
      <p:ext uri="{BB962C8B-B14F-4D97-AF65-F5344CB8AC3E}">
        <p14:creationId xmlns:p14="http://schemas.microsoft.com/office/powerpoint/2010/main" val="3841244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8712248C-C286-4C74-A185-A808C3F3A2E1}" type="datetimeFigureOut">
              <a:rPr lang="es-ES" smtClean="0"/>
              <a:t>22/10/2024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887A2A2-5F38-4D71-851F-E5AE42021BDE}" type="slidenum">
              <a:rPr lang="es-ES" smtClean="0"/>
              <a:t>‹Nº›</a:t>
            </a:fld>
            <a:endParaRPr lang="es-ES"/>
          </a:p>
        </p:txBody>
      </p:sp>
    </p:spTree>
    <p:extLst>
      <p:ext uri="{BB962C8B-B14F-4D97-AF65-F5344CB8AC3E}">
        <p14:creationId xmlns:p14="http://schemas.microsoft.com/office/powerpoint/2010/main" val="841728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8712248C-C286-4C74-A185-A808C3F3A2E1}" type="datetimeFigureOut">
              <a:rPr lang="es-ES" smtClean="0"/>
              <a:t>22/10/2024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887A2A2-5F38-4D71-851F-E5AE42021BDE}" type="slidenum">
              <a:rPr lang="es-ES" smtClean="0"/>
              <a:t>‹Nº›</a:t>
            </a:fld>
            <a:endParaRPr lang="es-ES"/>
          </a:p>
        </p:txBody>
      </p:sp>
    </p:spTree>
    <p:extLst>
      <p:ext uri="{BB962C8B-B14F-4D97-AF65-F5344CB8AC3E}">
        <p14:creationId xmlns:p14="http://schemas.microsoft.com/office/powerpoint/2010/main" val="2752485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712248C-C286-4C74-A185-A808C3F3A2E1}" type="datetimeFigureOut">
              <a:rPr lang="es-ES" smtClean="0"/>
              <a:t>22/10/2024</a:t>
            </a:fld>
            <a:endParaRPr lang="es-E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4887A2A2-5F38-4D71-851F-E5AE42021BDE}" type="slidenum">
              <a:rPr lang="es-ES" smtClean="0"/>
              <a:t>‹Nº›</a:t>
            </a:fld>
            <a:endParaRPr lang="es-ES"/>
          </a:p>
        </p:txBody>
      </p:sp>
    </p:spTree>
    <p:extLst>
      <p:ext uri="{BB962C8B-B14F-4D97-AF65-F5344CB8AC3E}">
        <p14:creationId xmlns:p14="http://schemas.microsoft.com/office/powerpoint/2010/main" val="110423273"/>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herpa.ac.uk/romeo/" TargetMode="External"/><Relationship Id="rId2" Type="http://schemas.openxmlformats.org/officeDocument/2006/relationships/hyperlink" Target="https://creativecommons.org/licenses/by-nc-sa/4.0/"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www.accesoabierto.net/dulcinea/"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mailto:biblioteca.rediumh@umh.es"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rebiun.org/tutorial-multimedia" TargetMode="External"/><Relationship Id="rId2" Type="http://schemas.openxmlformats.org/officeDocument/2006/relationships/hyperlink" Target="https://www.youtube.com/watch?v=KAIPTuZtK78"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hyperlink" Target="http://dspace.umh.es/" TargetMode="External"/><Relationship Id="rId2" Type="http://schemas.openxmlformats.org/officeDocument/2006/relationships/hyperlink" Target="https://biblioteca.umh.es/"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hyperlink" Target="mailto:biblioteca.rediumh@umh.e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dehesa.unex.es:8080/static/ourcontent/nuestrocontenido_es.pdf"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space.umh.es/" TargetMode="External"/><Relationship Id="rId2" Type="http://schemas.openxmlformats.org/officeDocument/2006/relationships/hyperlink" Target="mailto:biblio.rediumh@umh.es"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repositoriorebiun.org/handle/20.500.11967/932"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FDD0FC-37D1-417F-B70E-4C8A35D2621F}"/>
              </a:ext>
            </a:extLst>
          </p:cNvPr>
          <p:cNvSpPr>
            <a:spLocks noGrp="1"/>
          </p:cNvSpPr>
          <p:nvPr>
            <p:ph type="ctrTitle"/>
          </p:nvPr>
        </p:nvSpPr>
        <p:spPr>
          <a:xfrm>
            <a:off x="680322" y="2733709"/>
            <a:ext cx="8144134" cy="1373070"/>
          </a:xfrm>
        </p:spPr>
        <p:txBody>
          <a:bodyPr>
            <a:normAutofit fontScale="90000"/>
          </a:bodyPr>
          <a:lstStyle/>
          <a:p>
            <a:r>
              <a:rPr lang="es-ES" dirty="0"/>
              <a:t/>
            </a:r>
            <a:br>
              <a:rPr lang="es-ES" dirty="0"/>
            </a:br>
            <a:r>
              <a:rPr lang="es-ES" dirty="0"/>
              <a:t/>
            </a:r>
            <a:br>
              <a:rPr lang="es-ES" dirty="0"/>
            </a:br>
            <a:r>
              <a:rPr lang="es-ES" dirty="0"/>
              <a:t/>
            </a:r>
            <a:br>
              <a:rPr lang="es-ES" dirty="0"/>
            </a:br>
            <a:r>
              <a:rPr lang="es-ES" dirty="0"/>
              <a:t/>
            </a:r>
            <a:br>
              <a:rPr lang="es-ES" dirty="0"/>
            </a:br>
            <a:r>
              <a:rPr lang="es-ES" dirty="0"/>
              <a:t/>
            </a:r>
            <a:br>
              <a:rPr lang="es-ES" dirty="0"/>
            </a:br>
            <a:r>
              <a:rPr lang="es-ES" dirty="0"/>
              <a:t>Depósito de publicaciones en repositorios digitales</a:t>
            </a:r>
            <a:br>
              <a:rPr lang="es-ES" dirty="0"/>
            </a:br>
            <a:r>
              <a:rPr lang="es-ES" dirty="0"/>
              <a:t>en acceso abierto </a:t>
            </a:r>
            <a:br>
              <a:rPr lang="es-ES" dirty="0"/>
            </a:br>
            <a:endParaRPr lang="es-ES" dirty="0"/>
          </a:p>
        </p:txBody>
      </p:sp>
      <p:sp>
        <p:nvSpPr>
          <p:cNvPr id="3" name="Subtítulo 2">
            <a:extLst>
              <a:ext uri="{FF2B5EF4-FFF2-40B4-BE49-F238E27FC236}">
                <a16:creationId xmlns:a16="http://schemas.microsoft.com/office/drawing/2014/main" id="{44F03AA2-A919-44A5-8734-6492869FA80A}"/>
              </a:ext>
            </a:extLst>
          </p:cNvPr>
          <p:cNvSpPr>
            <a:spLocks noGrp="1"/>
          </p:cNvSpPr>
          <p:nvPr>
            <p:ph type="subTitle" idx="1"/>
          </p:nvPr>
        </p:nvSpPr>
        <p:spPr>
          <a:xfrm>
            <a:off x="680322" y="4394039"/>
            <a:ext cx="8144134" cy="1117687"/>
          </a:xfrm>
        </p:spPr>
        <p:txBody>
          <a:bodyPr>
            <a:normAutofit fontScale="92500" lnSpcReduction="10000"/>
          </a:bodyPr>
          <a:lstStyle/>
          <a:p>
            <a:endParaRPr lang="es-ES" dirty="0"/>
          </a:p>
          <a:p>
            <a:endParaRPr lang="es-ES" dirty="0"/>
          </a:p>
          <a:p>
            <a:r>
              <a:rPr lang="es-ES" dirty="0"/>
              <a:t>Campaña sexenios 2024</a:t>
            </a:r>
          </a:p>
        </p:txBody>
      </p:sp>
      <p:pic>
        <p:nvPicPr>
          <p:cNvPr id="5" name="Imagen 4">
            <a:extLst>
              <a:ext uri="{FF2B5EF4-FFF2-40B4-BE49-F238E27FC236}">
                <a16:creationId xmlns:a16="http://schemas.microsoft.com/office/drawing/2014/main" id="{7EA6DFD9-3806-4E5F-AEEA-4D56155F21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9250" y="645997"/>
            <a:ext cx="2952750" cy="647700"/>
          </a:xfrm>
          <a:prstGeom prst="rect">
            <a:avLst/>
          </a:prstGeom>
        </p:spPr>
      </p:pic>
      <p:pic>
        <p:nvPicPr>
          <p:cNvPr id="8" name="Imagen 7">
            <a:extLst>
              <a:ext uri="{FF2B5EF4-FFF2-40B4-BE49-F238E27FC236}">
                <a16:creationId xmlns:a16="http://schemas.microsoft.com/office/drawing/2014/main" id="{52766497-C457-41EB-8D9F-DF280B3DC5A7}"/>
              </a:ext>
            </a:extLst>
          </p:cNvPr>
          <p:cNvPicPr>
            <a:picLocks noChangeAspect="1"/>
          </p:cNvPicPr>
          <p:nvPr/>
        </p:nvPicPr>
        <p:blipFill>
          <a:blip r:embed="rId3"/>
          <a:stretch>
            <a:fillRect/>
          </a:stretch>
        </p:blipFill>
        <p:spPr>
          <a:xfrm>
            <a:off x="992762" y="4953000"/>
            <a:ext cx="2853175" cy="1457070"/>
          </a:xfrm>
          <a:prstGeom prst="rect">
            <a:avLst/>
          </a:prstGeom>
        </p:spPr>
      </p:pic>
    </p:spTree>
    <p:extLst>
      <p:ext uri="{BB962C8B-B14F-4D97-AF65-F5344CB8AC3E}">
        <p14:creationId xmlns:p14="http://schemas.microsoft.com/office/powerpoint/2010/main" val="1670490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99B9A7-7BAB-419C-B086-BFD6D4AA68A9}"/>
              </a:ext>
            </a:extLst>
          </p:cNvPr>
          <p:cNvSpPr>
            <a:spLocks noGrp="1"/>
          </p:cNvSpPr>
          <p:nvPr>
            <p:ph type="title"/>
          </p:nvPr>
        </p:nvSpPr>
        <p:spPr/>
        <p:txBody>
          <a:bodyPr>
            <a:normAutofit/>
          </a:bodyPr>
          <a:lstStyle/>
          <a:p>
            <a:r>
              <a:rPr lang="es-ES" sz="2800" b="1" dirty="0">
                <a:latin typeface="+mn-lt"/>
              </a:rPr>
              <a:t>Derechos de autor y Políticas editoriales</a:t>
            </a:r>
          </a:p>
        </p:txBody>
      </p:sp>
      <p:sp>
        <p:nvSpPr>
          <p:cNvPr id="3" name="Marcador de contenido 2">
            <a:extLst>
              <a:ext uri="{FF2B5EF4-FFF2-40B4-BE49-F238E27FC236}">
                <a16:creationId xmlns:a16="http://schemas.microsoft.com/office/drawing/2014/main" id="{6AA7897C-A543-4326-B406-35131CB08498}"/>
              </a:ext>
            </a:extLst>
          </p:cNvPr>
          <p:cNvSpPr>
            <a:spLocks noGrp="1"/>
          </p:cNvSpPr>
          <p:nvPr>
            <p:ph idx="1"/>
          </p:nvPr>
        </p:nvSpPr>
        <p:spPr/>
        <p:txBody>
          <a:bodyPr/>
          <a:lstStyle/>
          <a:p>
            <a:endParaRPr lang="es-ES" dirty="0"/>
          </a:p>
          <a:p>
            <a:pPr marL="0" indent="0">
              <a:buNone/>
            </a:pPr>
            <a:r>
              <a:rPr lang="es-ES" dirty="0"/>
              <a:t>Derechos de autor: Las licencias creative </a:t>
            </a:r>
            <a:r>
              <a:rPr lang="es-ES" dirty="0" err="1"/>
              <a:t>commons</a:t>
            </a:r>
            <a:endParaRPr lang="es-ES" dirty="0"/>
          </a:p>
          <a:p>
            <a:pPr marL="0" indent="0">
              <a:buNone/>
            </a:pPr>
            <a:r>
              <a:rPr lang="es-ES" dirty="0"/>
              <a:t> </a:t>
            </a:r>
            <a:r>
              <a:rPr lang="es-ES" dirty="0">
                <a:hlinkClick r:id="rId2"/>
              </a:rPr>
              <a:t>https://creativecommons.org/licenses/by-nc-sa/4.0/</a:t>
            </a:r>
            <a:endParaRPr lang="es-ES" dirty="0"/>
          </a:p>
          <a:p>
            <a:pPr marL="0" indent="0">
              <a:buNone/>
            </a:pPr>
            <a:endParaRPr lang="es-ES" dirty="0"/>
          </a:p>
          <a:p>
            <a:pPr marL="0" indent="0">
              <a:buNone/>
            </a:pPr>
            <a:r>
              <a:rPr lang="es-ES" dirty="0" err="1"/>
              <a:t>Politicas</a:t>
            </a:r>
            <a:r>
              <a:rPr lang="es-ES" dirty="0"/>
              <a:t> editoriales: </a:t>
            </a:r>
          </a:p>
          <a:p>
            <a:pPr marL="0" indent="0">
              <a:buNone/>
            </a:pPr>
            <a:r>
              <a:rPr lang="es-ES" dirty="0">
                <a:hlinkClick r:id="rId3"/>
              </a:rPr>
              <a:t>https://www.sherpa.ac.uk/romeo/</a:t>
            </a:r>
            <a:endParaRPr lang="es-ES" dirty="0"/>
          </a:p>
          <a:p>
            <a:pPr marL="0" indent="0">
              <a:buNone/>
            </a:pPr>
            <a:r>
              <a:rPr lang="es-ES" dirty="0">
                <a:hlinkClick r:id="rId4"/>
              </a:rPr>
              <a:t>https://www.accesoabierto.net/dulcinea/</a:t>
            </a:r>
            <a:endParaRPr lang="es-ES" dirty="0"/>
          </a:p>
          <a:p>
            <a:pPr marL="0" indent="0">
              <a:buNone/>
            </a:pPr>
            <a:endParaRPr lang="es-ES" dirty="0"/>
          </a:p>
          <a:p>
            <a:endParaRPr lang="es-ES" dirty="0"/>
          </a:p>
        </p:txBody>
      </p:sp>
      <p:pic>
        <p:nvPicPr>
          <p:cNvPr id="4" name="Imagen 3">
            <a:extLst>
              <a:ext uri="{FF2B5EF4-FFF2-40B4-BE49-F238E27FC236}">
                <a16:creationId xmlns:a16="http://schemas.microsoft.com/office/drawing/2014/main" id="{7EA6DFD9-3806-4E5F-AEEA-4D56155F219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39250" y="645997"/>
            <a:ext cx="2952750" cy="647700"/>
          </a:xfrm>
          <a:prstGeom prst="rect">
            <a:avLst/>
          </a:prstGeom>
        </p:spPr>
      </p:pic>
    </p:spTree>
    <p:extLst>
      <p:ext uri="{BB962C8B-B14F-4D97-AF65-F5344CB8AC3E}">
        <p14:creationId xmlns:p14="http://schemas.microsoft.com/office/powerpoint/2010/main" val="2781512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Para finalizar:</a:t>
            </a:r>
          </a:p>
        </p:txBody>
      </p:sp>
      <p:sp>
        <p:nvSpPr>
          <p:cNvPr id="3" name="Marcador de contenido 2"/>
          <p:cNvSpPr>
            <a:spLocks noGrp="1"/>
          </p:cNvSpPr>
          <p:nvPr>
            <p:ph idx="1"/>
          </p:nvPr>
        </p:nvSpPr>
        <p:spPr/>
        <p:txBody>
          <a:bodyPr>
            <a:normAutofit fontScale="77500" lnSpcReduction="20000"/>
          </a:bodyPr>
          <a:lstStyle/>
          <a:p>
            <a:endParaRPr lang="es-ES" dirty="0"/>
          </a:p>
          <a:p>
            <a:pPr>
              <a:lnSpc>
                <a:spcPct val="160000"/>
              </a:lnSpc>
            </a:pPr>
            <a:r>
              <a:rPr lang="es-ES" sz="2600" dirty="0"/>
              <a:t>Una vez que su documento sea validado en la biblioteca, automáticamente se le asigna un </a:t>
            </a:r>
            <a:r>
              <a:rPr lang="es-ES" sz="2600" dirty="0" err="1"/>
              <a:t>handle</a:t>
            </a:r>
            <a:r>
              <a:rPr lang="es-ES" sz="2600" dirty="0"/>
              <a:t>/URL permanente.</a:t>
            </a:r>
          </a:p>
          <a:p>
            <a:pPr>
              <a:lnSpc>
                <a:spcPct val="160000"/>
              </a:lnSpc>
            </a:pPr>
            <a:r>
              <a:rPr lang="es-ES" sz="2600" dirty="0"/>
              <a:t>El autor recibe un correo de </a:t>
            </a:r>
            <a:r>
              <a:rPr lang="es-ES" sz="2600" dirty="0">
                <a:hlinkClick r:id="rId2"/>
              </a:rPr>
              <a:t>biblioteca.rediumh@umh.es</a:t>
            </a:r>
            <a:r>
              <a:rPr lang="es-ES" sz="2600" dirty="0"/>
              <a:t>  con los </a:t>
            </a:r>
            <a:r>
              <a:rPr lang="es-ES" sz="2600" dirty="0" err="1"/>
              <a:t>handles</a:t>
            </a:r>
            <a:r>
              <a:rPr lang="es-ES" sz="2600" dirty="0"/>
              <a:t> de sus publicaciones depositadas.</a:t>
            </a:r>
          </a:p>
          <a:p>
            <a:pPr>
              <a:lnSpc>
                <a:spcPct val="160000"/>
              </a:lnSpc>
            </a:pPr>
            <a:r>
              <a:rPr lang="es-ES" sz="2600" dirty="0"/>
              <a:t>Todo ello facilitará la localización del documento y su cita.</a:t>
            </a:r>
          </a:p>
          <a:p>
            <a:pPr marL="0" indent="0">
              <a:lnSpc>
                <a:spcPct val="160000"/>
              </a:lnSpc>
              <a:buNone/>
            </a:pPr>
            <a:r>
              <a:rPr lang="es-ES" sz="2600" dirty="0"/>
              <a:t>     Ejemplo: http://dspace.umh.es/handle/11000/30040</a:t>
            </a:r>
          </a:p>
          <a:p>
            <a:endParaRPr lang="es-ES" dirty="0"/>
          </a:p>
          <a:p>
            <a:endParaRPr lang="es-ES" dirty="0"/>
          </a:p>
        </p:txBody>
      </p:sp>
      <p:pic>
        <p:nvPicPr>
          <p:cNvPr id="4" name="Picture 6" descr="Biblioteca Universitas Miguel Hernández">
            <a:extLst>
              <a:ext uri="{FF2B5EF4-FFF2-40B4-BE49-F238E27FC236}">
                <a16:creationId xmlns:a16="http://schemas.microsoft.com/office/drawing/2014/main" id="{FBC5B5AD-1D9E-404B-859D-9282E33621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35365" cy="630036"/>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a:extLst>
              <a:ext uri="{FF2B5EF4-FFF2-40B4-BE49-F238E27FC236}">
                <a16:creationId xmlns:a16="http://schemas.microsoft.com/office/drawing/2014/main" id="{7EA6DFD9-3806-4E5F-AEEA-4D56155F21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39250" y="645997"/>
            <a:ext cx="2952750" cy="647700"/>
          </a:xfrm>
          <a:prstGeom prst="rect">
            <a:avLst/>
          </a:prstGeom>
        </p:spPr>
      </p:pic>
    </p:spTree>
    <p:extLst>
      <p:ext uri="{BB962C8B-B14F-4D97-AF65-F5344CB8AC3E}">
        <p14:creationId xmlns:p14="http://schemas.microsoft.com/office/powerpoint/2010/main" val="2900836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CBCBB3-132B-411E-8410-A37CC4071637}"/>
              </a:ext>
            </a:extLst>
          </p:cNvPr>
          <p:cNvSpPr>
            <a:spLocks noGrp="1"/>
          </p:cNvSpPr>
          <p:nvPr>
            <p:ph type="title"/>
          </p:nvPr>
        </p:nvSpPr>
        <p:spPr/>
        <p:txBody>
          <a:bodyPr/>
          <a:lstStyle/>
          <a:p>
            <a:r>
              <a:rPr lang="es-ES" sz="2800" b="1" dirty="0">
                <a:effectLst/>
                <a:latin typeface="+mn-lt"/>
                <a:ea typeface="Calibri" panose="020F0502020204030204" pitchFamily="34" charset="0"/>
                <a:cs typeface="Times New Roman" panose="02020603050405020304" pitchFamily="18" charset="0"/>
              </a:rPr>
              <a:t>Política de preservación y formatos: </a:t>
            </a:r>
            <a:r>
              <a:rPr lang="es-ES" sz="1800" dirty="0">
                <a:effectLst/>
                <a:latin typeface="Calibri" panose="020F0502020204030204" pitchFamily="34" charset="0"/>
                <a:ea typeface="Calibri" panose="020F0502020204030204" pitchFamily="34" charset="0"/>
                <a:cs typeface="Times New Roman" panose="02020603050405020304" pitchFamily="18" charset="0"/>
              </a:rPr>
              <a:t/>
            </a:r>
            <a:br>
              <a:rPr lang="es-ES" sz="1800" dirty="0">
                <a:effectLst/>
                <a:latin typeface="Calibri" panose="020F0502020204030204" pitchFamily="34" charset="0"/>
                <a:ea typeface="Calibri" panose="020F0502020204030204" pitchFamily="34" charset="0"/>
                <a:cs typeface="Times New Roman" panose="02020603050405020304" pitchFamily="18" charset="0"/>
              </a:rPr>
            </a:br>
            <a:endParaRPr lang="es-ES" dirty="0"/>
          </a:p>
        </p:txBody>
      </p:sp>
      <p:sp>
        <p:nvSpPr>
          <p:cNvPr id="3" name="Marcador de contenido 2">
            <a:extLst>
              <a:ext uri="{FF2B5EF4-FFF2-40B4-BE49-F238E27FC236}">
                <a16:creationId xmlns:a16="http://schemas.microsoft.com/office/drawing/2014/main" id="{5E7F9020-2E7D-43EC-8B38-C0138C4062BA}"/>
              </a:ext>
            </a:extLst>
          </p:cNvPr>
          <p:cNvSpPr>
            <a:spLocks noGrp="1"/>
          </p:cNvSpPr>
          <p:nvPr>
            <p:ph idx="1"/>
          </p:nvPr>
        </p:nvSpPr>
        <p:spPr>
          <a:xfrm>
            <a:off x="680321" y="2336872"/>
            <a:ext cx="9613861" cy="4313309"/>
          </a:xfrm>
        </p:spPr>
        <p:txBody>
          <a:bodyPr>
            <a:normAutofit lnSpcReduction="10000"/>
          </a:bodyPr>
          <a:lstStyle/>
          <a:p>
            <a:pPr marL="342900" lvl="0" indent="-342900">
              <a:lnSpc>
                <a:spcPct val="150000"/>
              </a:lnSpc>
              <a:buFont typeface="Wingdings" panose="05000000000000000000" pitchFamily="2" charset="2"/>
              <a:buChar char=""/>
            </a:pPr>
            <a:r>
              <a:rPr lang="es-ES" sz="1600" dirty="0">
                <a:effectLst/>
                <a:latin typeface="Arial" panose="020B0604020202020204" pitchFamily="34" charset="0"/>
                <a:ea typeface="Calibri" panose="020F0502020204030204" pitchFamily="34" charset="0"/>
                <a:cs typeface="Times New Roman" panose="02020603050405020304" pitchFamily="18" charset="0"/>
              </a:rPr>
              <a:t>El contenido será comprobado regularmente para preservar su integridad, seguridad y durabilidad.</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buFont typeface="Wingdings" panose="05000000000000000000" pitchFamily="2" charset="2"/>
              <a:buChar char=""/>
            </a:pPr>
            <a:r>
              <a:rPr lang="es-ES" sz="1600" dirty="0">
                <a:effectLst/>
                <a:latin typeface="Arial" panose="020B0604020202020204" pitchFamily="34" charset="0"/>
                <a:ea typeface="Calibri" panose="020F0502020204030204" pitchFamily="34" charset="0"/>
                <a:cs typeface="Times New Roman" panose="02020603050405020304" pitchFamily="18" charset="0"/>
              </a:rPr>
              <a:t>El contenido será transformado en nuevos formatos cuando se considere necesario (en base a esos mismos criterios de seguridad y durabilidad).</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buFont typeface="Wingdings" panose="05000000000000000000" pitchFamily="2" charset="2"/>
              <a:buChar char=""/>
            </a:pPr>
            <a:r>
              <a:rPr lang="es-ES" sz="1600" dirty="0">
                <a:effectLst/>
                <a:latin typeface="Arial" panose="020B0604020202020204" pitchFamily="34" charset="0"/>
                <a:ea typeface="Calibri" panose="020F0502020204030204" pitchFamily="34" charset="0"/>
                <a:cs typeface="Times New Roman" panose="02020603050405020304" pitchFamily="18" charset="0"/>
              </a:rPr>
              <a:t>Se realizan copias de seguridad regulares del contenido completo de </a:t>
            </a:r>
            <a:r>
              <a:rPr lang="es-ES" sz="1600" dirty="0" err="1">
                <a:effectLst/>
                <a:latin typeface="Arial" panose="020B0604020202020204" pitchFamily="34" charset="0"/>
                <a:ea typeface="Calibri" panose="020F0502020204030204" pitchFamily="34" charset="0"/>
                <a:cs typeface="Times New Roman" panose="02020603050405020304" pitchFamily="18" charset="0"/>
              </a:rPr>
              <a:t>Rediumh</a:t>
            </a:r>
            <a:r>
              <a:rPr lang="es-ES" sz="1600" dirty="0">
                <a:effectLst/>
                <a:latin typeface="Arial" panose="020B0604020202020204" pitchFamily="34" charset="0"/>
                <a:ea typeface="Calibri" panose="020F0502020204030204" pitchFamily="34" charset="0"/>
                <a:cs typeface="Times New Roman" panose="02020603050405020304" pitchFamily="18" charset="0"/>
              </a:rPr>
              <a:t>, incluyendo datos y metadatos.</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Wingdings" panose="05000000000000000000" pitchFamily="2" charset="2"/>
              <a:buChar char=""/>
            </a:pPr>
            <a:r>
              <a:rPr lang="es-ES" sz="1600" dirty="0">
                <a:effectLst/>
                <a:latin typeface="Arial" panose="020B0604020202020204" pitchFamily="34" charset="0"/>
                <a:ea typeface="Calibri" panose="020F0502020204030204" pitchFamily="34" charset="0"/>
                <a:cs typeface="Times New Roman" panose="02020603050405020304" pitchFamily="18" charset="0"/>
              </a:rPr>
              <a:t>En cuanto al soporte de formatos: Se recomienda en </a:t>
            </a:r>
            <a:r>
              <a:rPr lang="es-ES" sz="1600" dirty="0" err="1" smtClean="0">
                <a:effectLst/>
                <a:latin typeface="Arial" panose="020B0604020202020204" pitchFamily="34" charset="0"/>
                <a:ea typeface="Calibri" panose="020F0502020204030204" pitchFamily="34" charset="0"/>
                <a:cs typeface="Times New Roman" panose="02020603050405020304" pitchFamily="18" charset="0"/>
              </a:rPr>
              <a:t>pdf</a:t>
            </a:r>
            <a:endParaRPr lang="es-ES" sz="1600" dirty="0" smtClean="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Wingdings" panose="05000000000000000000" pitchFamily="2" charset="2"/>
              <a:buChar char=""/>
            </a:pPr>
            <a:r>
              <a:rPr lang="es-ES" sz="1600" dirty="0">
                <a:latin typeface="Calibri" panose="020F0502020204030204" pitchFamily="34" charset="0"/>
                <a:ea typeface="Calibri" panose="020F0502020204030204" pitchFamily="34" charset="0"/>
                <a:cs typeface="Times New Roman" panose="02020603050405020304" pitchFamily="18" charset="0"/>
              </a:rPr>
              <a:t>Existen limitaciones de tamaño para los archivos </a:t>
            </a:r>
            <a:r>
              <a:rPr lang="es-ES" sz="1600" dirty="0" smtClean="0">
                <a:latin typeface="Calibri" panose="020F0502020204030204" pitchFamily="34" charset="0"/>
                <a:ea typeface="Calibri" panose="020F0502020204030204" pitchFamily="34" charset="0"/>
                <a:cs typeface="Times New Roman" panose="02020603050405020304" pitchFamily="18" charset="0"/>
              </a:rPr>
              <a:t>depositados: 15 MB</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Wingdings" panose="05000000000000000000" pitchFamily="2" charset="2"/>
              <a:buChar char=""/>
            </a:pPr>
            <a:r>
              <a:rPr lang="es-ES" sz="1600" dirty="0" smtClean="0">
                <a:effectLst/>
                <a:latin typeface="Arial" panose="020B0604020202020204" pitchFamily="34" charset="0"/>
                <a:ea typeface="Calibri" panose="020F0502020204030204" pitchFamily="34" charset="0"/>
                <a:cs typeface="Times New Roman" panose="02020603050405020304" pitchFamily="18" charset="0"/>
              </a:rPr>
              <a:t>No </a:t>
            </a:r>
            <a:r>
              <a:rPr lang="es-ES" sz="1600" dirty="0">
                <a:effectLst/>
                <a:latin typeface="Arial" panose="020B0604020202020204" pitchFamily="34" charset="0"/>
                <a:ea typeface="Calibri" panose="020F0502020204030204" pitchFamily="34" charset="0"/>
                <a:cs typeface="Times New Roman" panose="02020603050405020304" pitchFamily="18" charset="0"/>
              </a:rPr>
              <a:t>se permite el depósito de elementos protegidos mediante contraseña, cifrados total o parcialmente, o que contengan código malicioso</a:t>
            </a:r>
            <a:r>
              <a:rPr lang="es-ES" sz="1600" dirty="0" smtClean="0">
                <a:effectLst/>
                <a:latin typeface="Arial" panose="020B0604020202020204" pitchFamily="34" charset="0"/>
                <a:ea typeface="Calibri" panose="020F0502020204030204" pitchFamily="34" charset="0"/>
                <a:cs typeface="Times New Roman" panose="02020603050405020304" pitchFamily="18" charset="0"/>
              </a:rPr>
              <a:t>.</a:t>
            </a:r>
          </a:p>
          <a:p>
            <a:pPr marL="342900" lvl="0" indent="-342900">
              <a:lnSpc>
                <a:spcPct val="150000"/>
              </a:lnSpc>
              <a:spcAft>
                <a:spcPts val="800"/>
              </a:spcAft>
              <a:buFont typeface="Wingdings" panose="05000000000000000000" pitchFamily="2" charset="2"/>
              <a:buChar char=""/>
            </a:pPr>
            <a:endParaRPr lang="es-ES" sz="1600" dirty="0" smtClean="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Wingdings" panose="05000000000000000000" pitchFamily="2" charset="2"/>
              <a:buChar char=""/>
            </a:pP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6" descr="Biblioteca Universitas Miguel Hernández">
            <a:extLst>
              <a:ext uri="{FF2B5EF4-FFF2-40B4-BE49-F238E27FC236}">
                <a16:creationId xmlns:a16="http://schemas.microsoft.com/office/drawing/2014/main" id="{FBC5B5AD-1D9E-404B-859D-9282E33621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35365" cy="630036"/>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a:extLst>
              <a:ext uri="{FF2B5EF4-FFF2-40B4-BE49-F238E27FC236}">
                <a16:creationId xmlns:a16="http://schemas.microsoft.com/office/drawing/2014/main" id="{7EA6DFD9-3806-4E5F-AEEA-4D56155F21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9250" y="645997"/>
            <a:ext cx="2952750" cy="647700"/>
          </a:xfrm>
          <a:prstGeom prst="rect">
            <a:avLst/>
          </a:prstGeom>
        </p:spPr>
      </p:pic>
    </p:spTree>
    <p:extLst>
      <p:ext uri="{BB962C8B-B14F-4D97-AF65-F5344CB8AC3E}">
        <p14:creationId xmlns:p14="http://schemas.microsoft.com/office/powerpoint/2010/main" val="4114941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07D3E3-B36C-4CD4-BB3B-9E233A5683A3}"/>
              </a:ext>
            </a:extLst>
          </p:cNvPr>
          <p:cNvSpPr>
            <a:spLocks noGrp="1"/>
          </p:cNvSpPr>
          <p:nvPr>
            <p:ph type="title"/>
          </p:nvPr>
        </p:nvSpPr>
        <p:spPr/>
        <p:txBody>
          <a:bodyPr>
            <a:normAutofit/>
          </a:bodyPr>
          <a:lstStyle/>
          <a:p>
            <a:r>
              <a:rPr lang="es-ES" sz="2800" b="1" dirty="0">
                <a:latin typeface="+mn-lt"/>
              </a:rPr>
              <a:t>Enlaces de interés:</a:t>
            </a:r>
          </a:p>
        </p:txBody>
      </p:sp>
      <p:sp>
        <p:nvSpPr>
          <p:cNvPr id="3" name="Marcador de contenido 2">
            <a:extLst>
              <a:ext uri="{FF2B5EF4-FFF2-40B4-BE49-F238E27FC236}">
                <a16:creationId xmlns:a16="http://schemas.microsoft.com/office/drawing/2014/main" id="{56354BE9-3BC9-4695-A3EE-B74E4E23C687}"/>
              </a:ext>
            </a:extLst>
          </p:cNvPr>
          <p:cNvSpPr>
            <a:spLocks noGrp="1"/>
          </p:cNvSpPr>
          <p:nvPr>
            <p:ph idx="1"/>
          </p:nvPr>
        </p:nvSpPr>
        <p:spPr/>
        <p:txBody>
          <a:bodyPr/>
          <a:lstStyle/>
          <a:p>
            <a:pPr marL="0" indent="0">
              <a:buNone/>
            </a:pPr>
            <a:endParaRPr lang="es-ES" sz="2000" b="1" u="sng" dirty="0">
              <a:solidFill>
                <a:srgbClr val="23527C"/>
              </a:solidFill>
              <a:hlinkClick r:id="rId2"/>
            </a:endParaRPr>
          </a:p>
          <a:p>
            <a:r>
              <a:rPr lang="es-ES" sz="2000" b="1" i="0" u="sng" dirty="0">
                <a:solidFill>
                  <a:srgbClr val="23527C"/>
                </a:solidFill>
                <a:effectLst/>
                <a:hlinkClick r:id="rId2"/>
              </a:rPr>
              <a:t>Sexenios 2023: principales novedades y métricas recomendadas</a:t>
            </a:r>
            <a:r>
              <a:rPr lang="es-ES" sz="2000" b="0" i="0" dirty="0">
                <a:solidFill>
                  <a:srgbClr val="333333"/>
                </a:solidFill>
                <a:effectLst/>
              </a:rPr>
              <a:t>. Biblioteca Complutense. Vídeo (2:03 h.) (21/12/2023)</a:t>
            </a:r>
          </a:p>
          <a:p>
            <a:r>
              <a:rPr lang="es-ES" sz="2000" b="0" i="0" dirty="0" smtClean="0">
                <a:solidFill>
                  <a:srgbClr val="333333"/>
                </a:solidFill>
                <a:effectLst/>
                <a:hlinkClick r:id="rId3"/>
              </a:rPr>
              <a:t>Controla tus derechos. Facilita el acceso abierto. </a:t>
            </a:r>
            <a:r>
              <a:rPr lang="es-ES" sz="2000" b="0" i="0" dirty="0" smtClean="0">
                <a:solidFill>
                  <a:srgbClr val="333333"/>
                </a:solidFill>
                <a:effectLst/>
              </a:rPr>
              <a:t>Video tutorial de </a:t>
            </a:r>
            <a:r>
              <a:rPr lang="es-ES" sz="2000" b="0" i="0" dirty="0" err="1" smtClean="0">
                <a:solidFill>
                  <a:srgbClr val="333333"/>
                </a:solidFill>
                <a:effectLst/>
              </a:rPr>
              <a:t>Rebiun</a:t>
            </a:r>
            <a:endParaRPr lang="es-ES" sz="2000" b="0" i="0" dirty="0">
              <a:solidFill>
                <a:srgbClr val="333333"/>
              </a:solidFill>
              <a:effectLst/>
            </a:endParaRPr>
          </a:p>
          <a:p>
            <a:endParaRPr lang="es-ES" sz="2000" dirty="0">
              <a:solidFill>
                <a:srgbClr val="333333"/>
              </a:solidFill>
            </a:endParaRPr>
          </a:p>
          <a:p>
            <a:endParaRPr lang="es-ES" sz="2000" b="0" i="0" dirty="0">
              <a:solidFill>
                <a:srgbClr val="333333"/>
              </a:solidFill>
              <a:effectLst/>
            </a:endParaRPr>
          </a:p>
          <a:p>
            <a:endParaRPr lang="es-ES" sz="2000" dirty="0">
              <a:solidFill>
                <a:srgbClr val="333333"/>
              </a:solidFill>
            </a:endParaRPr>
          </a:p>
          <a:p>
            <a:endParaRPr lang="es-ES" sz="2000" b="0" i="0" dirty="0">
              <a:solidFill>
                <a:srgbClr val="333333"/>
              </a:solidFill>
              <a:effectLst/>
            </a:endParaRPr>
          </a:p>
          <a:p>
            <a:endParaRPr lang="es-ES" dirty="0"/>
          </a:p>
        </p:txBody>
      </p:sp>
      <p:pic>
        <p:nvPicPr>
          <p:cNvPr id="4" name="Imagen 3">
            <a:extLst>
              <a:ext uri="{FF2B5EF4-FFF2-40B4-BE49-F238E27FC236}">
                <a16:creationId xmlns:a16="http://schemas.microsoft.com/office/drawing/2014/main" id="{7EA6DFD9-3806-4E5F-AEEA-4D56155F21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39250" y="645997"/>
            <a:ext cx="2952750" cy="647700"/>
          </a:xfrm>
          <a:prstGeom prst="rect">
            <a:avLst/>
          </a:prstGeom>
        </p:spPr>
      </p:pic>
    </p:spTree>
    <p:extLst>
      <p:ext uri="{BB962C8B-B14F-4D97-AF65-F5344CB8AC3E}">
        <p14:creationId xmlns:p14="http://schemas.microsoft.com/office/powerpoint/2010/main" val="3882285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0A7637-40F9-4033-BC5D-AAC9AA4318E2}"/>
              </a:ext>
            </a:extLst>
          </p:cNvPr>
          <p:cNvSpPr>
            <a:spLocks noGrp="1"/>
          </p:cNvSpPr>
          <p:nvPr>
            <p:ph type="title"/>
          </p:nvPr>
        </p:nvSpPr>
        <p:spPr/>
        <p:txBody>
          <a:bodyPr>
            <a:normAutofit/>
          </a:bodyPr>
          <a:lstStyle/>
          <a:p>
            <a:r>
              <a:rPr lang="es-ES" sz="2800" dirty="0">
                <a:latin typeface="+mn-lt"/>
              </a:rPr>
              <a:t>Acceso y contacto</a:t>
            </a:r>
          </a:p>
        </p:txBody>
      </p:sp>
      <p:sp>
        <p:nvSpPr>
          <p:cNvPr id="3" name="Marcador de contenido 2">
            <a:extLst>
              <a:ext uri="{FF2B5EF4-FFF2-40B4-BE49-F238E27FC236}">
                <a16:creationId xmlns:a16="http://schemas.microsoft.com/office/drawing/2014/main" id="{2A1426C3-5A64-4387-874E-2AD5C98A64DC}"/>
              </a:ext>
            </a:extLst>
          </p:cNvPr>
          <p:cNvSpPr>
            <a:spLocks noGrp="1"/>
          </p:cNvSpPr>
          <p:nvPr>
            <p:ph idx="1"/>
          </p:nvPr>
        </p:nvSpPr>
        <p:spPr/>
        <p:txBody>
          <a:bodyPr>
            <a:normAutofit lnSpcReduction="10000"/>
          </a:bodyPr>
          <a:lstStyle/>
          <a:p>
            <a:pPr marL="0" indent="0">
              <a:buNone/>
            </a:pPr>
            <a:r>
              <a:rPr lang="es-ES" dirty="0"/>
              <a:t>                       </a:t>
            </a:r>
          </a:p>
          <a:p>
            <a:pPr marL="0" indent="0">
              <a:buNone/>
            </a:pPr>
            <a:r>
              <a:rPr lang="es-ES" dirty="0"/>
              <a:t>                      </a:t>
            </a:r>
          </a:p>
          <a:p>
            <a:endParaRPr lang="es-ES" dirty="0">
              <a:hlinkClick r:id="rId2"/>
            </a:endParaRPr>
          </a:p>
          <a:p>
            <a:r>
              <a:rPr lang="es-ES" dirty="0">
                <a:hlinkClick r:id="rId2"/>
              </a:rPr>
              <a:t>https://biblioteca.umh.es/</a:t>
            </a:r>
            <a:endParaRPr lang="es-ES" dirty="0"/>
          </a:p>
          <a:p>
            <a:endParaRPr lang="es-ES" dirty="0"/>
          </a:p>
          <a:p>
            <a:r>
              <a:rPr lang="es-ES" dirty="0">
                <a:hlinkClick r:id="rId3"/>
              </a:rPr>
              <a:t>http://dspace.umh.es/</a:t>
            </a:r>
            <a:endParaRPr lang="es-ES" dirty="0"/>
          </a:p>
          <a:p>
            <a:endParaRPr lang="es-ES" dirty="0">
              <a:hlinkClick r:id="rId4"/>
            </a:endParaRPr>
          </a:p>
          <a:p>
            <a:r>
              <a:rPr lang="es-ES" dirty="0">
                <a:hlinkClick r:id="rId4"/>
              </a:rPr>
              <a:t>biblioteca.rediumh@umh.es</a:t>
            </a:r>
            <a:endParaRPr lang="es-ES" dirty="0"/>
          </a:p>
          <a:p>
            <a:endParaRPr lang="es-ES" dirty="0"/>
          </a:p>
        </p:txBody>
      </p:sp>
      <p:pic>
        <p:nvPicPr>
          <p:cNvPr id="5" name="Imagen 4">
            <a:extLst>
              <a:ext uri="{FF2B5EF4-FFF2-40B4-BE49-F238E27FC236}">
                <a16:creationId xmlns:a16="http://schemas.microsoft.com/office/drawing/2014/main" id="{7EA6DFD9-3806-4E5F-AEEA-4D56155F219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39250" y="645997"/>
            <a:ext cx="2952750" cy="647700"/>
          </a:xfrm>
          <a:prstGeom prst="rect">
            <a:avLst/>
          </a:prstGeom>
        </p:spPr>
      </p:pic>
      <p:pic>
        <p:nvPicPr>
          <p:cNvPr id="1030" name="Picture 6" descr="Biblioteca Universitas Miguel Hernández">
            <a:extLst>
              <a:ext uri="{FF2B5EF4-FFF2-40B4-BE49-F238E27FC236}">
                <a16:creationId xmlns:a16="http://schemas.microsoft.com/office/drawing/2014/main" id="{A5C54269-F5F3-49B1-93AB-CF906517736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3701" y="1701838"/>
            <a:ext cx="2857500" cy="1457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6960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B8D7A83-55EB-4C11-B44D-5BE576487CBF}"/>
              </a:ext>
            </a:extLst>
          </p:cNvPr>
          <p:cNvSpPr txBox="1"/>
          <p:nvPr/>
        </p:nvSpPr>
        <p:spPr>
          <a:xfrm>
            <a:off x="428626" y="2181225"/>
            <a:ext cx="10401300" cy="3970318"/>
          </a:xfrm>
          <a:prstGeom prst="rect">
            <a:avLst/>
          </a:prstGeom>
          <a:noFill/>
        </p:spPr>
        <p:txBody>
          <a:bodyPr wrap="square">
            <a:spAutoFit/>
          </a:bodyPr>
          <a:lstStyle/>
          <a:p>
            <a:pPr algn="just"/>
            <a:r>
              <a:rPr lang="es-ES" b="0" i="0" dirty="0">
                <a:solidFill>
                  <a:srgbClr val="303030"/>
                </a:solidFill>
                <a:effectLst/>
                <a:latin typeface="Open Sans" panose="020B0606030504020204" pitchFamily="34" charset="0"/>
              </a:rPr>
              <a:t>REDIUMH es el repositorio de la UMH, es un depósito digital en acceso abierto de recursos docentes, de aprendizaje, investigación y memoria institucional de la Universidad Miguel Hernández</a:t>
            </a:r>
          </a:p>
          <a:p>
            <a:pPr algn="just"/>
            <a:endParaRPr lang="es-ES" b="0" i="0" dirty="0">
              <a:solidFill>
                <a:srgbClr val="000000"/>
              </a:solidFill>
              <a:effectLst/>
              <a:latin typeface="Open Sans" panose="020B0606030504020204" pitchFamily="34" charset="0"/>
            </a:endParaRPr>
          </a:p>
          <a:p>
            <a:pPr algn="just"/>
            <a:r>
              <a:rPr lang="es-ES" b="0" i="0" dirty="0">
                <a:solidFill>
                  <a:srgbClr val="303030"/>
                </a:solidFill>
                <a:effectLst/>
                <a:latin typeface="Open Sans" panose="020B0606030504020204" pitchFamily="34" charset="0"/>
              </a:rPr>
              <a:t>   </a:t>
            </a:r>
            <a:r>
              <a:rPr lang="es-ES" b="1" i="0" dirty="0">
                <a:solidFill>
                  <a:srgbClr val="303030"/>
                </a:solidFill>
                <a:effectLst/>
                <a:latin typeface="Open Sans" panose="020B0606030504020204" pitchFamily="34" charset="0"/>
              </a:rPr>
              <a:t>Objetivos</a:t>
            </a:r>
            <a:r>
              <a:rPr lang="es-ES" b="0" i="0" dirty="0">
                <a:solidFill>
                  <a:srgbClr val="303030"/>
                </a:solidFill>
                <a:effectLst/>
                <a:latin typeface="Open Sans" panose="020B0606030504020204" pitchFamily="34" charset="0"/>
              </a:rPr>
              <a:t>:</a:t>
            </a:r>
          </a:p>
          <a:p>
            <a:pPr algn="just"/>
            <a:endParaRPr lang="es-ES" b="0" i="0" dirty="0">
              <a:solidFill>
                <a:srgbClr val="000000"/>
              </a:solidFill>
              <a:effectLst/>
              <a:latin typeface="Open Sans" panose="020B0606030504020204" pitchFamily="34" charset="0"/>
            </a:endParaRPr>
          </a:p>
          <a:p>
            <a:pPr algn="just">
              <a:buFont typeface="Arial" panose="020B0604020202020204" pitchFamily="34" charset="0"/>
              <a:buChar char="•"/>
            </a:pPr>
            <a:r>
              <a:rPr lang="es-ES" b="0" i="0" dirty="0">
                <a:solidFill>
                  <a:srgbClr val="303030"/>
                </a:solidFill>
                <a:effectLst/>
                <a:latin typeface="Open Sans" panose="020B0606030504020204" pitchFamily="34" charset="0"/>
              </a:rPr>
              <a:t>Reunir su producción intelectual en una plataforma institucional</a:t>
            </a:r>
          </a:p>
          <a:p>
            <a:pPr algn="just">
              <a:buFont typeface="Arial" panose="020B0604020202020204" pitchFamily="34" charset="0"/>
              <a:buChar char="•"/>
            </a:pPr>
            <a:endParaRPr lang="es-ES" b="0" i="0" dirty="0">
              <a:solidFill>
                <a:srgbClr val="000000"/>
              </a:solidFill>
              <a:effectLst/>
              <a:latin typeface="Open Sans" panose="020B0606030504020204" pitchFamily="34" charset="0"/>
            </a:endParaRPr>
          </a:p>
          <a:p>
            <a:pPr algn="just">
              <a:buFont typeface="Arial" panose="020B0604020202020204" pitchFamily="34" charset="0"/>
              <a:buChar char="•"/>
            </a:pPr>
            <a:r>
              <a:rPr lang="es-ES" b="0" i="0" dirty="0">
                <a:solidFill>
                  <a:srgbClr val="303030"/>
                </a:solidFill>
                <a:effectLst/>
                <a:latin typeface="Open Sans" panose="020B0606030504020204" pitchFamily="34" charset="0"/>
              </a:rPr>
              <a:t>Organizarla y conservarla permanentemente</a:t>
            </a:r>
          </a:p>
          <a:p>
            <a:pPr algn="just"/>
            <a:endParaRPr lang="es-ES" b="0" i="0" dirty="0">
              <a:solidFill>
                <a:srgbClr val="000000"/>
              </a:solidFill>
              <a:effectLst/>
              <a:latin typeface="Open Sans" panose="020B0606030504020204" pitchFamily="34" charset="0"/>
            </a:endParaRPr>
          </a:p>
          <a:p>
            <a:pPr algn="just">
              <a:buFont typeface="Arial" panose="020B0604020202020204" pitchFamily="34" charset="0"/>
              <a:buChar char="•"/>
            </a:pPr>
            <a:r>
              <a:rPr lang="es-ES" b="0" i="0" dirty="0">
                <a:solidFill>
                  <a:srgbClr val="303030"/>
                </a:solidFill>
                <a:effectLst/>
                <a:latin typeface="Open Sans" panose="020B0606030504020204" pitchFamily="34" charset="0"/>
              </a:rPr>
              <a:t>Garantizar su difusión</a:t>
            </a:r>
          </a:p>
          <a:p>
            <a:pPr algn="just"/>
            <a:endParaRPr lang="es-ES" b="0" i="0" dirty="0">
              <a:solidFill>
                <a:srgbClr val="000000"/>
              </a:solidFill>
              <a:effectLst/>
              <a:latin typeface="Open Sans" panose="020B0606030504020204" pitchFamily="34" charset="0"/>
            </a:endParaRPr>
          </a:p>
          <a:p>
            <a:pPr algn="just">
              <a:buFont typeface="Arial" panose="020B0604020202020204" pitchFamily="34" charset="0"/>
              <a:buChar char="•"/>
            </a:pPr>
            <a:r>
              <a:rPr lang="es-ES" b="0" i="0" dirty="0">
                <a:solidFill>
                  <a:srgbClr val="303030"/>
                </a:solidFill>
                <a:effectLst/>
                <a:latin typeface="Open Sans" panose="020B0606030504020204" pitchFamily="34" charset="0"/>
              </a:rPr>
              <a:t>Seguir la legislación española y directrices internacionales sobre acceso abierto</a:t>
            </a:r>
          </a:p>
          <a:p>
            <a:pPr algn="just"/>
            <a:endParaRPr lang="es-ES" b="0" i="0" dirty="0">
              <a:solidFill>
                <a:srgbClr val="000000"/>
              </a:solidFill>
              <a:effectLst/>
              <a:latin typeface="Open Sans" panose="020B0606030504020204" pitchFamily="34" charset="0"/>
            </a:endParaRPr>
          </a:p>
          <a:p>
            <a:pPr algn="just">
              <a:buFont typeface="Arial" panose="020B0604020202020204" pitchFamily="34" charset="0"/>
              <a:buChar char="•"/>
            </a:pPr>
            <a:r>
              <a:rPr lang="es-ES" b="1" i="0" u="none" strike="noStrike" dirty="0">
                <a:solidFill>
                  <a:schemeClr val="bg1"/>
                </a:solidFill>
                <a:effectLst/>
                <a:latin typeface="Open Sans" panose="020B0606030504020204" pitchFamily="34" charset="0"/>
                <a:hlinkClick r:id="rId2"/>
              </a:rPr>
              <a:t>Aumentar la visibilidad</a:t>
            </a:r>
            <a:r>
              <a:rPr lang="es-ES" b="0" i="0" dirty="0">
                <a:solidFill>
                  <a:schemeClr val="bg1"/>
                </a:solidFill>
                <a:effectLst/>
                <a:latin typeface="Open Sans" panose="020B0606030504020204" pitchFamily="34" charset="0"/>
              </a:rPr>
              <a:t> </a:t>
            </a:r>
            <a:r>
              <a:rPr lang="es-ES" b="0" i="0" dirty="0">
                <a:solidFill>
                  <a:srgbClr val="303030"/>
                </a:solidFill>
                <a:effectLst/>
                <a:latin typeface="Open Sans" panose="020B0606030504020204" pitchFamily="34" charset="0"/>
              </a:rPr>
              <a:t>e impacto de los autores y sus publicaciones</a:t>
            </a:r>
            <a:endParaRPr lang="es-ES" b="0" i="0" dirty="0">
              <a:solidFill>
                <a:srgbClr val="000000"/>
              </a:solidFill>
              <a:effectLst/>
              <a:latin typeface="Open Sans" panose="020B0606030504020204" pitchFamily="34" charset="0"/>
            </a:endParaRPr>
          </a:p>
        </p:txBody>
      </p:sp>
      <p:sp>
        <p:nvSpPr>
          <p:cNvPr id="4" name="Título 3">
            <a:extLst>
              <a:ext uri="{FF2B5EF4-FFF2-40B4-BE49-F238E27FC236}">
                <a16:creationId xmlns:a16="http://schemas.microsoft.com/office/drawing/2014/main" id="{707AA2E9-018D-4752-92B6-6E3C43FF52D3}"/>
              </a:ext>
            </a:extLst>
          </p:cNvPr>
          <p:cNvSpPr>
            <a:spLocks noGrp="1"/>
          </p:cNvSpPr>
          <p:nvPr>
            <p:ph type="title"/>
          </p:nvPr>
        </p:nvSpPr>
        <p:spPr>
          <a:xfrm>
            <a:off x="790575" y="209550"/>
            <a:ext cx="9503607" cy="1095792"/>
          </a:xfrm>
        </p:spPr>
        <p:txBody>
          <a:bodyPr>
            <a:normAutofit/>
          </a:bodyPr>
          <a:lstStyle/>
          <a:p>
            <a:r>
              <a:rPr lang="es-ES" dirty="0"/>
              <a:t/>
            </a:r>
            <a:br>
              <a:rPr lang="es-ES" dirty="0"/>
            </a:br>
            <a:r>
              <a:rPr lang="es-ES" dirty="0"/>
              <a:t>¿ Qué es REDIUMH ?</a:t>
            </a:r>
          </a:p>
        </p:txBody>
      </p:sp>
      <p:pic>
        <p:nvPicPr>
          <p:cNvPr id="5" name="Imagen 4">
            <a:extLst>
              <a:ext uri="{FF2B5EF4-FFF2-40B4-BE49-F238E27FC236}">
                <a16:creationId xmlns:a16="http://schemas.microsoft.com/office/drawing/2014/main" id="{A373A3D2-8115-4155-B158-BB5A7ABB6BB3}"/>
              </a:ext>
            </a:extLst>
          </p:cNvPr>
          <p:cNvPicPr>
            <a:picLocks noChangeAspect="1"/>
          </p:cNvPicPr>
          <p:nvPr/>
        </p:nvPicPr>
        <p:blipFill>
          <a:blip r:embed="rId3"/>
          <a:stretch>
            <a:fillRect/>
          </a:stretch>
        </p:blipFill>
        <p:spPr>
          <a:xfrm>
            <a:off x="9173590" y="735835"/>
            <a:ext cx="2950720" cy="646232"/>
          </a:xfrm>
          <a:prstGeom prst="rect">
            <a:avLst/>
          </a:prstGeom>
        </p:spPr>
      </p:pic>
    </p:spTree>
    <p:extLst>
      <p:ext uri="{BB962C8B-B14F-4D97-AF65-F5344CB8AC3E}">
        <p14:creationId xmlns:p14="http://schemas.microsoft.com/office/powerpoint/2010/main" val="4238176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DFDC5C-D8E1-452D-B4A1-64861A616A7F}"/>
              </a:ext>
            </a:extLst>
          </p:cNvPr>
          <p:cNvSpPr>
            <a:spLocks noGrp="1"/>
          </p:cNvSpPr>
          <p:nvPr>
            <p:ph type="title"/>
          </p:nvPr>
        </p:nvSpPr>
        <p:spPr/>
        <p:txBody>
          <a:bodyPr>
            <a:normAutofit/>
          </a:bodyPr>
          <a:lstStyle/>
          <a:p>
            <a:r>
              <a:rPr lang="pt-BR" sz="2800" dirty="0" err="1" smtClean="0"/>
              <a:t>Qué</a:t>
            </a:r>
            <a:r>
              <a:rPr lang="pt-BR" sz="2800" dirty="0" smtClean="0"/>
              <a:t> es </a:t>
            </a:r>
            <a:r>
              <a:rPr lang="pt-BR" sz="2800" dirty="0" err="1" smtClean="0"/>
              <a:t>RediUMH</a:t>
            </a:r>
            <a:endParaRPr lang="pt-BR" sz="2800" dirty="0"/>
          </a:p>
        </p:txBody>
      </p:sp>
      <p:sp>
        <p:nvSpPr>
          <p:cNvPr id="3" name="Marcador de contenido 2">
            <a:extLst>
              <a:ext uri="{FF2B5EF4-FFF2-40B4-BE49-F238E27FC236}">
                <a16:creationId xmlns:a16="http://schemas.microsoft.com/office/drawing/2014/main" id="{2F5E9F41-9C6F-46DB-8684-0990605B2B92}"/>
              </a:ext>
            </a:extLst>
          </p:cNvPr>
          <p:cNvSpPr>
            <a:spLocks noGrp="1"/>
          </p:cNvSpPr>
          <p:nvPr>
            <p:ph idx="1"/>
          </p:nvPr>
        </p:nvSpPr>
        <p:spPr>
          <a:xfrm>
            <a:off x="374073" y="2177935"/>
            <a:ext cx="10083338" cy="4488872"/>
          </a:xfrm>
        </p:spPr>
        <p:txBody>
          <a:bodyPr>
            <a:normAutofit fontScale="77500" lnSpcReduction="20000"/>
          </a:bodyPr>
          <a:lstStyle/>
          <a:p>
            <a:pPr>
              <a:lnSpc>
                <a:spcPct val="160000"/>
              </a:lnSpc>
            </a:pPr>
            <a:r>
              <a:rPr lang="es-ES" sz="2400" dirty="0" err="1"/>
              <a:t>RediUMH</a:t>
            </a:r>
            <a:r>
              <a:rPr lang="es-ES" sz="2400" dirty="0"/>
              <a:t> es el depósito digital creado para recoger, difundir y preservar la documentación producto de la actividad científica de la Universidad Miguel Hernández. </a:t>
            </a:r>
          </a:p>
          <a:p>
            <a:pPr>
              <a:lnSpc>
                <a:spcPct val="160000"/>
              </a:lnSpc>
            </a:pPr>
            <a:r>
              <a:rPr lang="es-ES" sz="2400" dirty="0"/>
              <a:t>Sus objetivos son:</a:t>
            </a:r>
          </a:p>
          <a:p>
            <a:pPr marL="0" indent="0">
              <a:lnSpc>
                <a:spcPct val="160000"/>
              </a:lnSpc>
              <a:buNone/>
            </a:pPr>
            <a:r>
              <a:rPr lang="es-ES" sz="2400" dirty="0"/>
              <a:t>      - Reunir la documentación científica generada por sus investigadores.</a:t>
            </a:r>
          </a:p>
          <a:p>
            <a:pPr marL="0" indent="0">
              <a:lnSpc>
                <a:spcPct val="160000"/>
              </a:lnSpc>
              <a:buNone/>
            </a:pPr>
            <a:r>
              <a:rPr lang="es-ES" sz="2400" dirty="0"/>
              <a:t>      - Incrementar su visibilidad y difusión dentro de la comunidad científica nacional e internacional.</a:t>
            </a:r>
          </a:p>
          <a:p>
            <a:pPr marL="0" indent="0">
              <a:lnSpc>
                <a:spcPct val="160000"/>
              </a:lnSpc>
              <a:buNone/>
            </a:pPr>
            <a:r>
              <a:rPr lang="es-ES" sz="2400" dirty="0"/>
              <a:t>      - Asegurar su preservación, organización y libre acceso, garantizando los derechos de autor.</a:t>
            </a:r>
          </a:p>
          <a:p>
            <a:pPr>
              <a:lnSpc>
                <a:spcPct val="160000"/>
              </a:lnSpc>
            </a:pPr>
            <a:r>
              <a:rPr lang="es-ES" sz="2400" dirty="0"/>
              <a:t>Cualquier miembro del colectivo de Personal Docente e Investigador de la Universidad Miguel Hernández puede depositar su producción científica en </a:t>
            </a:r>
            <a:r>
              <a:rPr lang="es-ES" sz="2400" dirty="0" err="1"/>
              <a:t>RediUMH</a:t>
            </a:r>
            <a:r>
              <a:rPr lang="es-ES" sz="2400" dirty="0"/>
              <a:t> en acceso abierto.</a:t>
            </a:r>
          </a:p>
          <a:p>
            <a:endParaRPr lang="es-ES" sz="2000" dirty="0"/>
          </a:p>
        </p:txBody>
      </p:sp>
      <p:pic>
        <p:nvPicPr>
          <p:cNvPr id="5" name="Picture 6" descr="Biblioteca Universitas Miguel Hernández">
            <a:extLst>
              <a:ext uri="{FF2B5EF4-FFF2-40B4-BE49-F238E27FC236}">
                <a16:creationId xmlns:a16="http://schemas.microsoft.com/office/drawing/2014/main" id="{FBC5B5AD-1D9E-404B-859D-9282E33621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35365" cy="630036"/>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7EA6DFD9-3806-4E5F-AEEA-4D56155F21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9250" y="645997"/>
            <a:ext cx="2952750" cy="647700"/>
          </a:xfrm>
          <a:prstGeom prst="rect">
            <a:avLst/>
          </a:prstGeom>
        </p:spPr>
      </p:pic>
    </p:spTree>
    <p:extLst>
      <p:ext uri="{BB962C8B-B14F-4D97-AF65-F5344CB8AC3E}">
        <p14:creationId xmlns:p14="http://schemas.microsoft.com/office/powerpoint/2010/main" val="2059866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068329-E00D-4131-B23E-597D76E5A79E}"/>
              </a:ext>
            </a:extLst>
          </p:cNvPr>
          <p:cNvSpPr>
            <a:spLocks noGrp="1"/>
          </p:cNvSpPr>
          <p:nvPr>
            <p:ph type="title"/>
          </p:nvPr>
        </p:nvSpPr>
        <p:spPr/>
        <p:txBody>
          <a:bodyPr>
            <a:normAutofit fontScale="90000"/>
          </a:bodyPr>
          <a:lstStyle/>
          <a:p>
            <a:r>
              <a:rPr lang="es-ES" dirty="0"/>
              <a:t/>
            </a:r>
            <a:br>
              <a:rPr lang="es-ES" dirty="0"/>
            </a:br>
            <a:r>
              <a:rPr lang="es-ES" sz="3100" b="1" dirty="0">
                <a:latin typeface="+mn-lt"/>
              </a:rPr>
              <a:t>Depósito o publicación en repositorios digitales de acceso abierto.</a:t>
            </a:r>
            <a:r>
              <a:rPr lang="es-ES" dirty="0">
                <a:latin typeface="+mn-lt"/>
              </a:rPr>
              <a:t/>
            </a:r>
            <a:br>
              <a:rPr lang="es-ES" dirty="0">
                <a:latin typeface="+mn-lt"/>
              </a:rPr>
            </a:br>
            <a:endParaRPr lang="es-ES" dirty="0">
              <a:latin typeface="+mn-lt"/>
            </a:endParaRPr>
          </a:p>
        </p:txBody>
      </p:sp>
      <p:sp>
        <p:nvSpPr>
          <p:cNvPr id="3" name="Marcador de contenido 2">
            <a:extLst>
              <a:ext uri="{FF2B5EF4-FFF2-40B4-BE49-F238E27FC236}">
                <a16:creationId xmlns:a16="http://schemas.microsoft.com/office/drawing/2014/main" id="{387ADC71-4FA5-460F-84D0-9A239FFB56E1}"/>
              </a:ext>
            </a:extLst>
          </p:cNvPr>
          <p:cNvSpPr>
            <a:spLocks noGrp="1"/>
          </p:cNvSpPr>
          <p:nvPr>
            <p:ph idx="1"/>
          </p:nvPr>
        </p:nvSpPr>
        <p:spPr>
          <a:xfrm>
            <a:off x="390698" y="2086495"/>
            <a:ext cx="9903485" cy="4646814"/>
          </a:xfrm>
        </p:spPr>
        <p:txBody>
          <a:bodyPr>
            <a:normAutofit fontScale="77500" lnSpcReduction="20000"/>
          </a:bodyPr>
          <a:lstStyle/>
          <a:p>
            <a:pPr>
              <a:lnSpc>
                <a:spcPct val="150000"/>
              </a:lnSpc>
            </a:pPr>
            <a:r>
              <a:rPr lang="es-ES" sz="2400" b="1" dirty="0"/>
              <a:t>¿Por qué? </a:t>
            </a:r>
            <a:r>
              <a:rPr lang="es-ES" sz="2400" dirty="0"/>
              <a:t>En cumplimiento del artículo 37 de la LCTI y el artículo 12 de la LOSU. Desde 2011, los resultados. Desde 2022, resultados y datos ligados a publicación.</a:t>
            </a:r>
          </a:p>
          <a:p>
            <a:pPr>
              <a:lnSpc>
                <a:spcPct val="150000"/>
              </a:lnSpc>
            </a:pPr>
            <a:endParaRPr lang="es-ES" sz="2400" dirty="0"/>
          </a:p>
          <a:p>
            <a:pPr>
              <a:lnSpc>
                <a:spcPct val="150000"/>
              </a:lnSpc>
            </a:pPr>
            <a:r>
              <a:rPr lang="es-ES" sz="2400" b="1" dirty="0"/>
              <a:t>¿Dónde? </a:t>
            </a:r>
            <a:r>
              <a:rPr lang="es-ES" sz="2400" dirty="0"/>
              <a:t>En repositorios institucionales, temáticos o generalistas de acceso abierto. </a:t>
            </a:r>
          </a:p>
          <a:p>
            <a:pPr>
              <a:lnSpc>
                <a:spcPct val="150000"/>
              </a:lnSpc>
            </a:pPr>
            <a:endParaRPr lang="es-ES" sz="2400" dirty="0"/>
          </a:p>
          <a:p>
            <a:pPr>
              <a:lnSpc>
                <a:spcPct val="150000"/>
              </a:lnSpc>
            </a:pPr>
            <a:r>
              <a:rPr lang="es-ES" sz="2400" b="1" dirty="0"/>
              <a:t>¿Qué deposito? </a:t>
            </a:r>
            <a:r>
              <a:rPr lang="es-ES" sz="2400" dirty="0"/>
              <a:t>TODO: artículos, libro o capítulo de libro, patentes. Se debe aportar evidencia. Es decir, tengo que aportar la URL de donde está depositado.</a:t>
            </a:r>
          </a:p>
          <a:p>
            <a:pPr>
              <a:lnSpc>
                <a:spcPct val="150000"/>
              </a:lnSpc>
            </a:pPr>
            <a:endParaRPr lang="es-ES" sz="2400" dirty="0"/>
          </a:p>
          <a:p>
            <a:pPr>
              <a:lnSpc>
                <a:spcPct val="150000"/>
              </a:lnSpc>
            </a:pPr>
            <a:r>
              <a:rPr lang="es-ES" sz="2400" b="1" dirty="0"/>
              <a:t>¿Qué tengo que aportar? </a:t>
            </a:r>
            <a:r>
              <a:rPr lang="es-ES" sz="2400" dirty="0"/>
              <a:t>Un identificador persistente (DOI, </a:t>
            </a:r>
            <a:r>
              <a:rPr lang="es-ES" sz="2400" dirty="0" err="1"/>
              <a:t>Handle</a:t>
            </a:r>
            <a:r>
              <a:rPr lang="es-ES" sz="2400" dirty="0"/>
              <a:t> o, en general, una URI/URL única permanente) que asignan a la publicación cuando se incorpora al repositorio.</a:t>
            </a:r>
          </a:p>
          <a:p>
            <a:endParaRPr lang="es-ES" sz="1800" dirty="0"/>
          </a:p>
        </p:txBody>
      </p:sp>
      <p:pic>
        <p:nvPicPr>
          <p:cNvPr id="4" name="Picture 6" descr="Biblioteca Universitas Miguel Hernández">
            <a:extLst>
              <a:ext uri="{FF2B5EF4-FFF2-40B4-BE49-F238E27FC236}">
                <a16:creationId xmlns:a16="http://schemas.microsoft.com/office/drawing/2014/main" id="{FBC5B5AD-1D9E-404B-859D-9282E33621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35365" cy="630036"/>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a:extLst>
              <a:ext uri="{FF2B5EF4-FFF2-40B4-BE49-F238E27FC236}">
                <a16:creationId xmlns:a16="http://schemas.microsoft.com/office/drawing/2014/main" id="{7EA6DFD9-3806-4E5F-AEEA-4D56155F21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84326" y="645997"/>
            <a:ext cx="2507673" cy="647700"/>
          </a:xfrm>
          <a:prstGeom prst="rect">
            <a:avLst/>
          </a:prstGeom>
        </p:spPr>
      </p:pic>
    </p:spTree>
    <p:extLst>
      <p:ext uri="{BB962C8B-B14F-4D97-AF65-F5344CB8AC3E}">
        <p14:creationId xmlns:p14="http://schemas.microsoft.com/office/powerpoint/2010/main" val="11644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2A1014-7C1B-4F22-8A89-45A339AB2F78}"/>
              </a:ext>
            </a:extLst>
          </p:cNvPr>
          <p:cNvSpPr>
            <a:spLocks noGrp="1"/>
          </p:cNvSpPr>
          <p:nvPr>
            <p:ph type="title"/>
          </p:nvPr>
        </p:nvSpPr>
        <p:spPr/>
        <p:txBody>
          <a:bodyPr>
            <a:normAutofit fontScale="90000"/>
          </a:bodyPr>
          <a:lstStyle/>
          <a:p>
            <a:r>
              <a:rPr lang="es-ES" sz="3100" dirty="0">
                <a:latin typeface="+mn-lt"/>
              </a:rPr>
              <a:t>Depósito o publicación en repositorios digitales de acceso abierto.</a:t>
            </a:r>
            <a:r>
              <a:rPr lang="es-ES" dirty="0"/>
              <a:t/>
            </a:r>
            <a:br>
              <a:rPr lang="es-ES" dirty="0"/>
            </a:br>
            <a:endParaRPr lang="es-ES" dirty="0"/>
          </a:p>
        </p:txBody>
      </p:sp>
      <p:sp>
        <p:nvSpPr>
          <p:cNvPr id="3" name="Marcador de contenido 2">
            <a:extLst>
              <a:ext uri="{FF2B5EF4-FFF2-40B4-BE49-F238E27FC236}">
                <a16:creationId xmlns:a16="http://schemas.microsoft.com/office/drawing/2014/main" id="{2C9B4608-305E-473C-B081-3C1BAE6F8A52}"/>
              </a:ext>
            </a:extLst>
          </p:cNvPr>
          <p:cNvSpPr>
            <a:spLocks noGrp="1"/>
          </p:cNvSpPr>
          <p:nvPr>
            <p:ph idx="1"/>
          </p:nvPr>
        </p:nvSpPr>
        <p:spPr/>
        <p:txBody>
          <a:bodyPr>
            <a:normAutofit fontScale="77500" lnSpcReduction="20000"/>
          </a:bodyPr>
          <a:lstStyle/>
          <a:p>
            <a:pPr algn="l"/>
            <a:endParaRPr lang="es-ES" sz="1800" b="1" dirty="0">
              <a:latin typeface="OpenSans-Bold"/>
            </a:endParaRPr>
          </a:p>
          <a:p>
            <a:pPr algn="l">
              <a:lnSpc>
                <a:spcPct val="150000"/>
              </a:lnSpc>
            </a:pPr>
            <a:r>
              <a:rPr lang="es-ES" sz="2400" b="1" i="0" u="none" strike="noStrike" baseline="0" dirty="0"/>
              <a:t>¿Pero, y si he cedido los derechos? </a:t>
            </a:r>
            <a:r>
              <a:rPr lang="es-ES" sz="2400" b="0" i="0" u="none" strike="noStrike" baseline="0" dirty="0"/>
              <a:t>Se respeta la </a:t>
            </a:r>
            <a:r>
              <a:rPr lang="es-ES" sz="2400" b="0" i="0" u="none" strike="noStrike" baseline="0" dirty="0" smtClean="0"/>
              <a:t>Ley Propiedad Intelectual. </a:t>
            </a:r>
            <a:r>
              <a:rPr lang="es-ES" sz="2400" b="0" i="0" u="none" strike="noStrike" baseline="0" dirty="0"/>
              <a:t>El depósito podrá hacerse en acceso abierto, acceso restringido, embargado o con acceso solo a los metadatos.</a:t>
            </a:r>
          </a:p>
          <a:p>
            <a:pPr algn="l">
              <a:lnSpc>
                <a:spcPct val="150000"/>
              </a:lnSpc>
            </a:pPr>
            <a:endParaRPr lang="es-ES" sz="2400" b="0" i="0" u="none" strike="noStrike" baseline="0" dirty="0"/>
          </a:p>
          <a:p>
            <a:pPr algn="l">
              <a:lnSpc>
                <a:spcPct val="150000"/>
              </a:lnSpc>
            </a:pPr>
            <a:r>
              <a:rPr lang="es-ES" sz="2400" b="1" i="0" u="none" strike="noStrike" baseline="0" dirty="0"/>
              <a:t>¿Y los datos de investigación? </a:t>
            </a:r>
            <a:r>
              <a:rPr lang="es-ES" sz="2400" b="0" i="0" u="none" strike="noStrike" baseline="0" dirty="0"/>
              <a:t>Los conjuntos de datos que se sometan a evaluación deberán cumplir con los principios FAIR (fáciles de encontrar, accesibles, interoperables y reutilizables) y, siempre que sea posible, se difundirán en acceso abierto en repositorios o infraestructuras de datos de confianza.</a:t>
            </a:r>
            <a:endParaRPr lang="es-ES" sz="2400" dirty="0"/>
          </a:p>
        </p:txBody>
      </p:sp>
      <p:pic>
        <p:nvPicPr>
          <p:cNvPr id="4" name="Picture 6" descr="Biblioteca Universitas Miguel Hernández">
            <a:extLst>
              <a:ext uri="{FF2B5EF4-FFF2-40B4-BE49-F238E27FC236}">
                <a16:creationId xmlns:a16="http://schemas.microsoft.com/office/drawing/2014/main" id="{FBC5B5AD-1D9E-404B-859D-9282E33621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35365" cy="630036"/>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a:extLst>
              <a:ext uri="{FF2B5EF4-FFF2-40B4-BE49-F238E27FC236}">
                <a16:creationId xmlns:a16="http://schemas.microsoft.com/office/drawing/2014/main" id="{7EA6DFD9-3806-4E5F-AEEA-4D56155F21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76508" y="645997"/>
            <a:ext cx="2715491" cy="647700"/>
          </a:xfrm>
          <a:prstGeom prst="rect">
            <a:avLst/>
          </a:prstGeom>
        </p:spPr>
      </p:pic>
    </p:spTree>
    <p:extLst>
      <p:ext uri="{BB962C8B-B14F-4D97-AF65-F5344CB8AC3E}">
        <p14:creationId xmlns:p14="http://schemas.microsoft.com/office/powerpoint/2010/main" val="3728900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Qué hacer para depositar en REDIUMH?</a:t>
            </a:r>
          </a:p>
        </p:txBody>
      </p:sp>
      <p:sp>
        <p:nvSpPr>
          <p:cNvPr id="3" name="Marcador de contenido 2"/>
          <p:cNvSpPr>
            <a:spLocks noGrp="1"/>
          </p:cNvSpPr>
          <p:nvPr>
            <p:ph idx="1"/>
          </p:nvPr>
        </p:nvSpPr>
        <p:spPr/>
        <p:txBody>
          <a:bodyPr/>
          <a:lstStyle/>
          <a:p>
            <a:endParaRPr lang="es-ES" dirty="0"/>
          </a:p>
          <a:p>
            <a:pPr marL="0" indent="0">
              <a:buNone/>
            </a:pPr>
            <a:r>
              <a:rPr lang="es-ES" dirty="0"/>
              <a:t>1. Mandar un correo a </a:t>
            </a:r>
            <a:r>
              <a:rPr lang="es-ES" dirty="0">
                <a:hlinkClick r:id="rId2"/>
              </a:rPr>
              <a:t>biblio.rediumh@umh.es</a:t>
            </a:r>
            <a:r>
              <a:rPr lang="es-ES" dirty="0"/>
              <a:t> solicitando el depósito de las publicaciones en el repositorio</a:t>
            </a:r>
          </a:p>
          <a:p>
            <a:endParaRPr lang="es-ES" dirty="0"/>
          </a:p>
          <a:p>
            <a:pPr marL="0" indent="0">
              <a:buNone/>
            </a:pPr>
            <a:r>
              <a:rPr lang="es-ES" dirty="0"/>
              <a:t>2. Adjuntar el PDF de las publicaciones que quiere depositar</a:t>
            </a:r>
          </a:p>
          <a:p>
            <a:endParaRPr lang="es-ES" dirty="0"/>
          </a:p>
          <a:p>
            <a:pPr marL="0" indent="0">
              <a:buNone/>
            </a:pPr>
            <a:r>
              <a:rPr lang="es-ES" dirty="0"/>
              <a:t>3. Adjuntar el </a:t>
            </a:r>
            <a:r>
              <a:rPr lang="es-ES" dirty="0">
                <a:hlinkClick r:id="rId3"/>
              </a:rPr>
              <a:t>modelo de autorización para el depósito de las publicaciones</a:t>
            </a:r>
            <a:r>
              <a:rPr lang="es-ES" dirty="0"/>
              <a:t> firmado </a:t>
            </a:r>
          </a:p>
          <a:p>
            <a:endParaRPr lang="es-ES" dirty="0"/>
          </a:p>
        </p:txBody>
      </p:sp>
      <p:pic>
        <p:nvPicPr>
          <p:cNvPr id="4" name="Imagen 3">
            <a:extLst>
              <a:ext uri="{FF2B5EF4-FFF2-40B4-BE49-F238E27FC236}">
                <a16:creationId xmlns:a16="http://schemas.microsoft.com/office/drawing/2014/main" id="{7EA6DFD9-3806-4E5F-AEEA-4D56155F21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39250" y="645997"/>
            <a:ext cx="2952750" cy="647700"/>
          </a:xfrm>
          <a:prstGeom prst="rect">
            <a:avLst/>
          </a:prstGeom>
        </p:spPr>
      </p:pic>
    </p:spTree>
    <p:extLst>
      <p:ext uri="{BB962C8B-B14F-4D97-AF65-F5344CB8AC3E}">
        <p14:creationId xmlns:p14="http://schemas.microsoft.com/office/powerpoint/2010/main" val="2898530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Derechos de autor y Propiedad intelectual</a:t>
            </a:r>
          </a:p>
        </p:txBody>
      </p:sp>
      <p:sp>
        <p:nvSpPr>
          <p:cNvPr id="3" name="Marcador de contenido 2"/>
          <p:cNvSpPr>
            <a:spLocks noGrp="1"/>
          </p:cNvSpPr>
          <p:nvPr>
            <p:ph idx="1"/>
          </p:nvPr>
        </p:nvSpPr>
        <p:spPr>
          <a:xfrm>
            <a:off x="241069" y="2019993"/>
            <a:ext cx="10053113" cy="4671752"/>
          </a:xfrm>
        </p:spPr>
        <p:txBody>
          <a:bodyPr>
            <a:normAutofit fontScale="62500" lnSpcReduction="20000"/>
          </a:bodyPr>
          <a:lstStyle/>
          <a:p>
            <a:endParaRPr lang="es-ES" dirty="0"/>
          </a:p>
          <a:p>
            <a:pPr>
              <a:lnSpc>
                <a:spcPct val="170000"/>
              </a:lnSpc>
            </a:pPr>
            <a:r>
              <a:rPr lang="es-ES" sz="2900" dirty="0"/>
              <a:t>La puesta a disposición de documentos en acceso abierto a través de repositorios institucionales y/o temáticos se realiza respetando los derechos de autoría y la propiedad intelectual, siendo </a:t>
            </a:r>
            <a:r>
              <a:rPr lang="es-ES" sz="2900" dirty="0" smtClean="0"/>
              <a:t>una </a:t>
            </a:r>
            <a:r>
              <a:rPr lang="es-ES" sz="2900" dirty="0"/>
              <a:t>práctica cada vez más extendida y permitida por la mayoría de los editores comerciales.</a:t>
            </a:r>
          </a:p>
          <a:p>
            <a:pPr>
              <a:lnSpc>
                <a:spcPct val="170000"/>
              </a:lnSpc>
            </a:pPr>
            <a:r>
              <a:rPr lang="es-ES" sz="2900" dirty="0"/>
              <a:t>Para depositar trabajos en REDIUMH, en los casos en los que se hayan cedido los derechos de explotación, la persona que ostente la autoría deberá conocer bajo qué condiciones pueden hacerlo. Las políticas de las distintas editoriales pueden consultarse en SHERPA-ROMEO y en Dulcinea.</a:t>
            </a:r>
          </a:p>
          <a:p>
            <a:pPr>
              <a:lnSpc>
                <a:spcPct val="170000"/>
              </a:lnSpc>
            </a:pPr>
            <a:r>
              <a:rPr lang="es-ES" sz="2900" dirty="0"/>
              <a:t>El siguiente tutorial de REBIUN, dirigido a los autores, explica la importancia de gestionar correctamente los derechos de autoría de sus obras.</a:t>
            </a:r>
          </a:p>
          <a:p>
            <a:pPr marL="0" indent="0">
              <a:lnSpc>
                <a:spcPct val="170000"/>
              </a:lnSpc>
              <a:buNone/>
            </a:pPr>
            <a:r>
              <a:rPr lang="es-ES" sz="2900" dirty="0"/>
              <a:t>                                  </a:t>
            </a:r>
            <a:r>
              <a:rPr lang="es-ES" sz="2900" dirty="0">
                <a:hlinkClick r:id="rId2"/>
              </a:rPr>
              <a:t>"Controla tus derechos, facilita el acceso abierto"</a:t>
            </a:r>
            <a:endParaRPr lang="es-ES" sz="2900" dirty="0"/>
          </a:p>
        </p:txBody>
      </p:sp>
      <p:pic>
        <p:nvPicPr>
          <p:cNvPr id="4" name="Picture 6" descr="Biblioteca Universitas Miguel Hernández">
            <a:extLst>
              <a:ext uri="{FF2B5EF4-FFF2-40B4-BE49-F238E27FC236}">
                <a16:creationId xmlns:a16="http://schemas.microsoft.com/office/drawing/2014/main" id="{FBC5B5AD-1D9E-404B-859D-9282E33621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35365" cy="630036"/>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a:extLst>
              <a:ext uri="{FF2B5EF4-FFF2-40B4-BE49-F238E27FC236}">
                <a16:creationId xmlns:a16="http://schemas.microsoft.com/office/drawing/2014/main" id="{7EA6DFD9-3806-4E5F-AEEA-4D56155F21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39250" y="645997"/>
            <a:ext cx="2952750" cy="647700"/>
          </a:xfrm>
          <a:prstGeom prst="rect">
            <a:avLst/>
          </a:prstGeom>
        </p:spPr>
      </p:pic>
    </p:spTree>
    <p:extLst>
      <p:ext uri="{BB962C8B-B14F-4D97-AF65-F5344CB8AC3E}">
        <p14:creationId xmlns:p14="http://schemas.microsoft.com/office/powerpoint/2010/main" val="2302757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Licencias </a:t>
            </a:r>
            <a:r>
              <a:rPr lang="es-ES" dirty="0" err="1"/>
              <a:t>Creative</a:t>
            </a:r>
            <a:r>
              <a:rPr lang="es-ES" dirty="0"/>
              <a:t> </a:t>
            </a:r>
            <a:r>
              <a:rPr lang="es-ES" dirty="0" err="1"/>
              <a:t>Commons</a:t>
            </a:r>
            <a:endParaRPr lang="es-ES" dirty="0"/>
          </a:p>
        </p:txBody>
      </p:sp>
      <p:sp>
        <p:nvSpPr>
          <p:cNvPr id="3" name="Marcador de contenido 2"/>
          <p:cNvSpPr>
            <a:spLocks noGrp="1"/>
          </p:cNvSpPr>
          <p:nvPr>
            <p:ph idx="1"/>
          </p:nvPr>
        </p:nvSpPr>
        <p:spPr>
          <a:xfrm>
            <a:off x="532015" y="2336872"/>
            <a:ext cx="9762167" cy="4338247"/>
          </a:xfrm>
        </p:spPr>
        <p:txBody>
          <a:bodyPr>
            <a:normAutofit/>
          </a:bodyPr>
          <a:lstStyle/>
          <a:p>
            <a:pPr>
              <a:lnSpc>
                <a:spcPct val="150000"/>
              </a:lnSpc>
            </a:pPr>
            <a:r>
              <a:rPr lang="es-ES" sz="1800" dirty="0"/>
              <a:t>Los autores y autoras que autoarchiven sus trabajos en REDIUMH podrán asignar una licencia </a:t>
            </a:r>
            <a:r>
              <a:rPr lang="es-ES" sz="1800" dirty="0" err="1"/>
              <a:t>Creative</a:t>
            </a:r>
            <a:r>
              <a:rPr lang="es-ES" sz="1800" dirty="0"/>
              <a:t> </a:t>
            </a:r>
            <a:r>
              <a:rPr lang="es-ES" sz="1800" dirty="0" err="1"/>
              <a:t>Commons</a:t>
            </a:r>
            <a:r>
              <a:rPr lang="es-ES" sz="1800" dirty="0"/>
              <a:t> a sus trabajos, siempre y cuando no hayan cedido en exclusiva los derechos de explotación de los mismos.</a:t>
            </a:r>
          </a:p>
          <a:p>
            <a:pPr>
              <a:lnSpc>
                <a:spcPct val="150000"/>
              </a:lnSpc>
            </a:pPr>
            <a:r>
              <a:rPr lang="es-ES" sz="1800" dirty="0"/>
              <a:t>Las licencias </a:t>
            </a:r>
            <a:r>
              <a:rPr lang="es-ES" sz="1800" dirty="0" err="1"/>
              <a:t>Creative</a:t>
            </a:r>
            <a:r>
              <a:rPr lang="es-ES" sz="1800" dirty="0"/>
              <a:t> </a:t>
            </a:r>
            <a:r>
              <a:rPr lang="es-ES" sz="1800" dirty="0" err="1"/>
              <a:t>Commons</a:t>
            </a:r>
            <a:r>
              <a:rPr lang="es-ES" sz="1800" dirty="0"/>
              <a:t> sirven para facilitar la publicación de obras en Internet, indicando los usos que pueden hacer de sus obras.</a:t>
            </a:r>
          </a:p>
          <a:p>
            <a:pPr>
              <a:lnSpc>
                <a:spcPct val="150000"/>
              </a:lnSpc>
            </a:pPr>
            <a:r>
              <a:rPr lang="es-ES" sz="1800" dirty="0"/>
              <a:t>Tener una obra bajo una licencia </a:t>
            </a:r>
            <a:r>
              <a:rPr lang="es-ES" sz="1800" dirty="0" err="1"/>
              <a:t>Creative</a:t>
            </a:r>
            <a:r>
              <a:rPr lang="es-ES" sz="1800" dirty="0"/>
              <a:t> </a:t>
            </a:r>
            <a:r>
              <a:rPr lang="es-ES" sz="1800" dirty="0" err="1"/>
              <a:t>Commons</a:t>
            </a:r>
            <a:r>
              <a:rPr lang="es-ES" sz="1800" dirty="0"/>
              <a:t> no significa que no tenga copyright. Estas licencias ofrecen algunos derechos a terceras personas bajo ciertas condiciones que pueden escoger.</a:t>
            </a:r>
          </a:p>
          <a:p>
            <a:pPr>
              <a:lnSpc>
                <a:spcPct val="150000"/>
              </a:lnSpc>
            </a:pPr>
            <a:r>
              <a:rPr lang="es-ES" sz="1800" dirty="0"/>
              <a:t>Existen diferentes tipos de licencia para elegir, en función de los permisos que quieran otorgar.</a:t>
            </a:r>
          </a:p>
        </p:txBody>
      </p:sp>
      <p:pic>
        <p:nvPicPr>
          <p:cNvPr id="4" name="Picture 6" descr="Biblioteca Universitas Miguel Hernández">
            <a:extLst>
              <a:ext uri="{FF2B5EF4-FFF2-40B4-BE49-F238E27FC236}">
                <a16:creationId xmlns:a16="http://schemas.microsoft.com/office/drawing/2014/main" id="{FBC5B5AD-1D9E-404B-859D-9282E33621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35365" cy="630036"/>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a:extLst>
              <a:ext uri="{FF2B5EF4-FFF2-40B4-BE49-F238E27FC236}">
                <a16:creationId xmlns:a16="http://schemas.microsoft.com/office/drawing/2014/main" id="{7EA6DFD9-3806-4E5F-AEEA-4D56155F21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9250" y="645997"/>
            <a:ext cx="2952750" cy="647700"/>
          </a:xfrm>
          <a:prstGeom prst="rect">
            <a:avLst/>
          </a:prstGeom>
        </p:spPr>
      </p:pic>
    </p:spTree>
    <p:extLst>
      <p:ext uri="{BB962C8B-B14F-4D97-AF65-F5344CB8AC3E}">
        <p14:creationId xmlns:p14="http://schemas.microsoft.com/office/powerpoint/2010/main" val="68909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Licencia </a:t>
            </a:r>
            <a:r>
              <a:rPr lang="es-ES" dirty="0" err="1"/>
              <a:t>RediUMH</a:t>
            </a:r>
            <a:endParaRPr lang="es-ES" dirty="0"/>
          </a:p>
        </p:txBody>
      </p:sp>
      <p:sp>
        <p:nvSpPr>
          <p:cNvPr id="3" name="Marcador de contenido 2"/>
          <p:cNvSpPr>
            <a:spLocks noGrp="1"/>
          </p:cNvSpPr>
          <p:nvPr>
            <p:ph idx="1"/>
          </p:nvPr>
        </p:nvSpPr>
        <p:spPr>
          <a:xfrm>
            <a:off x="565265" y="2161309"/>
            <a:ext cx="9936735" cy="4480560"/>
          </a:xfrm>
        </p:spPr>
        <p:txBody>
          <a:bodyPr>
            <a:normAutofit fontScale="62500" lnSpcReduction="20000"/>
          </a:bodyPr>
          <a:lstStyle/>
          <a:p>
            <a:pPr>
              <a:lnSpc>
                <a:spcPct val="160000"/>
              </a:lnSpc>
            </a:pPr>
            <a:r>
              <a:rPr lang="es-ES" sz="2900" dirty="0"/>
              <a:t>El último paso para el depósito de un trabajo es la concesión de una licencia de distribución no exclusiva por la cual, la persona que ostente la autoría autoriza a </a:t>
            </a:r>
            <a:r>
              <a:rPr lang="es-ES" sz="2900" dirty="0" err="1"/>
              <a:t>RediUMH</a:t>
            </a:r>
            <a:r>
              <a:rPr lang="es-ES" sz="2900" dirty="0"/>
              <a:t> a archivar, difundir en abierto y preservar tal trabajo. Esta licencia no es incompatible con otros usos ni vías de difusión que considere oportunos para su obra.</a:t>
            </a:r>
          </a:p>
          <a:p>
            <a:pPr>
              <a:lnSpc>
                <a:spcPct val="160000"/>
              </a:lnSpc>
            </a:pPr>
            <a:r>
              <a:rPr lang="es-ES" sz="2900" dirty="0"/>
              <a:t>Con la aceptación de estas condiciones los/las investigadores/as continúan reteniendo todos sus derechos de autor y, por lo tanto, pueden utilizar el trabajo depositado como estimen oportuno, salvo en aquellos casos que haya habido una cesión total o parcial a terceros, en cuyo caso los permisos de reutilización de las obras se regirán según lo acordado.</a:t>
            </a:r>
          </a:p>
          <a:p>
            <a:pPr>
              <a:lnSpc>
                <a:spcPct val="160000"/>
              </a:lnSpc>
            </a:pPr>
            <a:r>
              <a:rPr lang="es-ES" sz="2900" dirty="0"/>
              <a:t>Sin la aceptación de estas condiciones no es posible el depósito en el repositorio.</a:t>
            </a:r>
          </a:p>
          <a:p>
            <a:endParaRPr lang="es-ES" dirty="0"/>
          </a:p>
          <a:p>
            <a:endParaRPr lang="es-ES" dirty="0"/>
          </a:p>
          <a:p>
            <a:endParaRPr lang="es-ES" dirty="0"/>
          </a:p>
          <a:p>
            <a:endParaRPr lang="es-ES" dirty="0"/>
          </a:p>
        </p:txBody>
      </p:sp>
      <p:pic>
        <p:nvPicPr>
          <p:cNvPr id="4" name="Picture 6" descr="Biblioteca Universitas Miguel Hernández">
            <a:extLst>
              <a:ext uri="{FF2B5EF4-FFF2-40B4-BE49-F238E27FC236}">
                <a16:creationId xmlns:a16="http://schemas.microsoft.com/office/drawing/2014/main" id="{FBC5B5AD-1D9E-404B-859D-9282E33621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35365" cy="630036"/>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a:extLst>
              <a:ext uri="{FF2B5EF4-FFF2-40B4-BE49-F238E27FC236}">
                <a16:creationId xmlns:a16="http://schemas.microsoft.com/office/drawing/2014/main" id="{7EA6DFD9-3806-4E5F-AEEA-4D56155F21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9250" y="645997"/>
            <a:ext cx="2952750" cy="647700"/>
          </a:xfrm>
          <a:prstGeom prst="rect">
            <a:avLst/>
          </a:prstGeom>
        </p:spPr>
      </p:pic>
    </p:spTree>
    <p:extLst>
      <p:ext uri="{BB962C8B-B14F-4D97-AF65-F5344CB8AC3E}">
        <p14:creationId xmlns:p14="http://schemas.microsoft.com/office/powerpoint/2010/main" val="1549879636"/>
      </p:ext>
    </p:extLst>
  </p:cSld>
  <p:clrMapOvr>
    <a:masterClrMapping/>
  </p:clrMapOvr>
</p:sld>
</file>

<file path=ppt/theme/theme1.xml><?xml version="1.0" encoding="utf-8"?>
<a:theme xmlns:a="http://schemas.openxmlformats.org/drawingml/2006/main" name="Berlín">
  <a:themeElements>
    <a:clrScheme name="Berlí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erlí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TM04033917[[fn=Berlín]]</Template>
  <TotalTime>796</TotalTime>
  <Words>1104</Words>
  <Application>Microsoft Office PowerPoint</Application>
  <PresentationFormat>Panorámica</PresentationFormat>
  <Paragraphs>99</Paragraphs>
  <Slides>14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14</vt:i4>
      </vt:variant>
    </vt:vector>
  </HeadingPairs>
  <TitlesOfParts>
    <vt:vector size="21" baseType="lpstr">
      <vt:lpstr>Arial</vt:lpstr>
      <vt:lpstr>Calibri</vt:lpstr>
      <vt:lpstr>Open Sans</vt:lpstr>
      <vt:lpstr>OpenSans-Bold</vt:lpstr>
      <vt:lpstr>Times New Roman</vt:lpstr>
      <vt:lpstr>Wingdings</vt:lpstr>
      <vt:lpstr>Berlín</vt:lpstr>
      <vt:lpstr>     Depósito de publicaciones en repositorios digitales en acceso abierto  </vt:lpstr>
      <vt:lpstr> ¿ Qué es REDIUMH ?</vt:lpstr>
      <vt:lpstr>Qué es RediUMH</vt:lpstr>
      <vt:lpstr> Depósito o publicación en repositorios digitales de acceso abierto. </vt:lpstr>
      <vt:lpstr>Depósito o publicación en repositorios digitales de acceso abierto. </vt:lpstr>
      <vt:lpstr>Qué hacer para depositar en REDIUMH?</vt:lpstr>
      <vt:lpstr>Derechos de autor y Propiedad intelectual</vt:lpstr>
      <vt:lpstr>Licencias Creative Commons</vt:lpstr>
      <vt:lpstr>Licencia RediUMH</vt:lpstr>
      <vt:lpstr>Derechos de autor y Políticas editoriales</vt:lpstr>
      <vt:lpstr>Para finalizar:</vt:lpstr>
      <vt:lpstr>Política de preservación y formatos:  </vt:lpstr>
      <vt:lpstr>Enlaces de interés:</vt:lpstr>
      <vt:lpstr>Acceso y contacto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depósito en abierto</dc:title>
  <dc:creator>Mira Gutierrez, Estefania</dc:creator>
  <cp:lastModifiedBy>Mira Gutierrez, Estefania</cp:lastModifiedBy>
  <cp:revision>48</cp:revision>
  <dcterms:created xsi:type="dcterms:W3CDTF">2024-01-10T10:54:31Z</dcterms:created>
  <dcterms:modified xsi:type="dcterms:W3CDTF">2024-10-22T07:25:50Z</dcterms:modified>
</cp:coreProperties>
</file>