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78" r:id="rId10"/>
    <p:sldId id="279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3D26-4956-4886-B96E-D6D7F9AAF40E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55A20-4ED7-41AB-A9E6-85720F5079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7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.umh.es/files/2021/07/Elsevier-listado-gold-OA-10-de-descuento-en-la-publicaci&#243;n.xlsx" TargetMode="External"/><Relationship Id="rId2" Type="http://schemas.openxmlformats.org/officeDocument/2006/relationships/hyperlink" Target="https://biblioteca.umh.es/files/2021/07/Listado-de-revistas-sujetas-y-NO-sujetas-a-APCS-de-los-acuerdos-transformativos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blioteca.umh.es/files/2021/07/Springer-listado-de-revista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ey.com/network/archive/wiley-s-transitional-agreements-a-summary" TargetMode="External"/><Relationship Id="rId2" Type="http://schemas.openxmlformats.org/officeDocument/2006/relationships/hyperlink" Target="https://authorservices.wiley.com/author-resources/Journal-Authors/open-access/affiliation-policies-payments/crue-csic-agreeme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atch.wibbitz.com/?id=b114753f773894645983f93db622cd3a1&amp;cl=#000000&amp;cl4=" TargetMode="External"/><Relationship Id="rId4" Type="http://schemas.openxmlformats.org/officeDocument/2006/relationships/hyperlink" Target="https://authorservices.wiley.com/home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blioteca.umh.es/files/2021/07/Wiley-listado-de-revistas.xls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.umh.es/servicios-al-investigador/acceso-abierto-y-propiedad-intelectual/acuerdos-transformativos/" TargetMode="External"/><Relationship Id="rId2" Type="http://schemas.openxmlformats.org/officeDocument/2006/relationships/hyperlink" Target="mailto:bibliotecaA.T@umh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ACUERDOS </a:t>
            </a:r>
            <a:r>
              <a:rPr lang="es-ES" b="1" dirty="0" smtClean="0"/>
              <a:t>TRANSFORMATIVOS </a:t>
            </a:r>
            <a:r>
              <a:rPr lang="es-ES" sz="4000" b="1" dirty="0" smtClean="0"/>
              <a:t>CRUE-CSIC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0199" y="4352544"/>
            <a:ext cx="9206345" cy="1798874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CON </a:t>
            </a:r>
            <a:r>
              <a:rPr lang="es-ES" sz="3200" b="1" dirty="0"/>
              <a:t>LAS EDITORIALES ELSEVIER, WILEY, SPRINGER </a:t>
            </a:r>
            <a:r>
              <a:rPr lang="es-ES" sz="3200" b="1" dirty="0" err="1" smtClean="0"/>
              <a:t>Nature</a:t>
            </a:r>
            <a:r>
              <a:rPr lang="es-ES" sz="3200" b="1" dirty="0" smtClean="0"/>
              <a:t> </a:t>
            </a:r>
            <a:r>
              <a:rPr lang="es-ES" sz="3200" b="1" dirty="0"/>
              <a:t>,</a:t>
            </a:r>
            <a:r>
              <a:rPr lang="es-ES" sz="3200" b="1" dirty="0" smtClean="0"/>
              <a:t> </a:t>
            </a:r>
            <a:r>
              <a:rPr lang="es-ES" sz="3200" b="1" dirty="0"/>
              <a:t>ACS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49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7017" y="474345"/>
            <a:ext cx="1195185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27000" algn="l"/>
              </a:tabLst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Tipologías documentales:</a:t>
            </a:r>
          </a:p>
          <a:p>
            <a:pPr algn="just">
              <a:tabLst>
                <a:tab pos="127000" algn="l"/>
              </a:tabLs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articles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y 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reviews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, artículos de investigación primaria o de revisión</a:t>
            </a:r>
          </a:p>
          <a:p>
            <a:pPr algn="just">
              <a:tabLst>
                <a:tab pos="127000" algn="l"/>
              </a:tabLst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 fontAlgn="base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Investigación Original: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Este es el tipo más común de manuscrito de revista utilizado para publicar informes completos de los datos de la investigación. Puede ser llamado </a:t>
            </a:r>
            <a:r>
              <a:rPr lang="es-ES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Artículo Original, Artículo de Investigación, Investigación, o simplemente Artículo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, dependiendo de la revista. El artículo original presenta una investigación novedosa, por lo que se denomina fuente primaria.</a:t>
            </a:r>
          </a:p>
          <a:p>
            <a:pPr algn="just" fontAlgn="base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 fontAlgn="base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  <a:endParaRPr lang="es-E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 fontAlgn="base"/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 fontAlgn="base"/>
            <a:r>
              <a:rPr lang="es-E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Reviews</a:t>
            </a:r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-Artículos de Revisión: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Los Artículos de Revisión proporcionan un resumen amplio de la investigación sobre un cierto tema, y una perspectiva sobre el estado y perspectivas futuras del campo científico. A menudo son escritos por los líderes de una disciplina particular a petición de los editores de una revista. Las Revisiones suelen ser ampliamente leídas (por ejemplo, por investigadores que buscan una introducción completa a un campo) y muy citadas.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2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83164"/>
            <a:ext cx="7729728" cy="1188720"/>
          </a:xfrm>
        </p:spPr>
        <p:txBody>
          <a:bodyPr/>
          <a:lstStyle/>
          <a:p>
            <a:r>
              <a:rPr lang="es-ES" b="1" dirty="0" err="1" smtClean="0"/>
              <a:t>Elsevier-umh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40372" y="2601099"/>
            <a:ext cx="7729728" cy="4058320"/>
          </a:xfrm>
        </p:spPr>
        <p:txBody>
          <a:bodyPr>
            <a:normAutofit/>
          </a:bodyPr>
          <a:lstStyle/>
          <a:p>
            <a:pPr lvl="0" algn="just"/>
            <a:endParaRPr lang="es-ES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 smtClean="0"/>
              <a:t>LISTADO DE REVISTAS UMH SUJETAS y NO SUJETOS  A </a:t>
            </a:r>
            <a:r>
              <a:rPr lang="es-ES" dirty="0" err="1" smtClean="0"/>
              <a:t>APCs</a:t>
            </a:r>
            <a:r>
              <a:rPr lang="es-ES" dirty="0" smtClean="0"/>
              <a:t>  DE LOS ACUERDOS TRANSFORMATIVOS</a:t>
            </a:r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https://biblioteca.umh.es/files/2021/07/Listado-de-revistas-sujetas-y-NO-sujetas-a-APCS-de-los-acuerdos-transformativos.xlsx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LISTADO DE REVISTAS GOLD OA UMH , </a:t>
            </a:r>
            <a:r>
              <a:rPr lang="es-ES" sz="2400" dirty="0">
                <a:latin typeface="Arial Narrow" panose="020B0606020202030204" pitchFamily="34" charset="0"/>
              </a:rPr>
              <a:t>con un 10% de descuento en la </a:t>
            </a:r>
            <a:r>
              <a:rPr lang="es-ES" sz="2400" dirty="0" smtClean="0">
                <a:latin typeface="Arial Narrow" panose="020B0606020202030204" pitchFamily="34" charset="0"/>
              </a:rPr>
              <a:t>publicación</a:t>
            </a:r>
            <a:endParaRPr lang="es-ES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u="sng" dirty="0" smtClean="0">
                <a:hlinkClick r:id="rId3"/>
              </a:rPr>
              <a:t>https</a:t>
            </a:r>
            <a:r>
              <a:rPr lang="es-ES" u="sng" dirty="0">
                <a:hlinkClick r:id="rId3"/>
              </a:rPr>
              <a:t>://biblioteca.umh.es/files/2021/07/Elsevier-listado-gold-OA-10-de-descuento-en-la-publicación.xlsx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9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6469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Springer</a:t>
            </a:r>
            <a:r>
              <a:rPr lang="es-ES" b="1" dirty="0"/>
              <a:t> </a:t>
            </a:r>
            <a:r>
              <a:rPr lang="es-ES" b="1" dirty="0" err="1" smtClean="0"/>
              <a:t>Nature-umh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58320"/>
          </a:xfrm>
        </p:spPr>
        <p:txBody>
          <a:bodyPr>
            <a:normAutofit/>
          </a:bodyPr>
          <a:lstStyle/>
          <a:p>
            <a:pPr lvl="0"/>
            <a:r>
              <a:rPr lang="es-ES" sz="2400" dirty="0">
                <a:latin typeface="Arial Narrow" panose="020B0606020202030204" pitchFamily="34" charset="0"/>
              </a:rPr>
              <a:t>Contrato y licencia 2021-2024.     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Podrán publicarse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el siguiente número de artículos por año para toda la UMH: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2021: 23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2022: 24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2023: 25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2024: 26 artículos</a:t>
            </a:r>
          </a:p>
          <a:p>
            <a:pPr lvl="0"/>
            <a:endParaRPr lang="es-ES" sz="2000" dirty="0" smtClean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4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SPRINGER NATURE-</a:t>
            </a:r>
            <a:r>
              <a:rPr lang="es-ES" b="1" dirty="0" err="1" smtClean="0"/>
              <a:t>umh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1374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400" dirty="0" err="1">
                <a:latin typeface="Arial Narrow" panose="020B0606020202030204" pitchFamily="34" charset="0"/>
              </a:rPr>
              <a:t>corresponding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author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Solo se pueden publicar con </a:t>
            </a:r>
            <a:r>
              <a:rPr lang="es-ES" sz="2400" dirty="0" err="1">
                <a:latin typeface="Arial Narrow" panose="020B0606020202030204" pitchFamily="34" charset="0"/>
              </a:rPr>
              <a:t>APC's</a:t>
            </a:r>
            <a:r>
              <a:rPr lang="es-ES" sz="2400" dirty="0">
                <a:latin typeface="Arial Narrow" panose="020B0606020202030204" pitchFamily="34" charset="0"/>
              </a:rPr>
              <a:t> revistas híbridas </a:t>
            </a:r>
            <a:r>
              <a:rPr lang="es-ES" sz="2400" dirty="0" err="1">
                <a:latin typeface="Arial Narrow" panose="020B0606020202030204" pitchFamily="34" charset="0"/>
              </a:rPr>
              <a:t>Springer</a:t>
            </a:r>
            <a:r>
              <a:rPr lang="es-ES" sz="2400" dirty="0">
                <a:latin typeface="Arial Narrow" panose="020B0606020202030204" pitchFamily="34" charset="0"/>
              </a:rPr>
              <a:t> + ADIS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Excluidas: </a:t>
            </a:r>
            <a:r>
              <a:rPr lang="es-ES" sz="2400" dirty="0" err="1">
                <a:latin typeface="Arial Narrow" panose="020B0606020202030204" pitchFamily="34" charset="0"/>
              </a:rPr>
              <a:t>Palgrave</a:t>
            </a:r>
            <a:r>
              <a:rPr lang="es-ES" sz="2400" dirty="0">
                <a:latin typeface="Arial Narrow" panose="020B0606020202030204" pitchFamily="34" charset="0"/>
              </a:rPr>
              <a:t>, </a:t>
            </a:r>
            <a:r>
              <a:rPr lang="es-ES" sz="2400" dirty="0" err="1">
                <a:latin typeface="Arial Narrow" panose="020B0606020202030204" pitchFamily="34" charset="0"/>
              </a:rPr>
              <a:t>Nature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Research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titles</a:t>
            </a:r>
            <a:r>
              <a:rPr lang="es-ES" sz="2400" dirty="0">
                <a:latin typeface="Arial Narrow" panose="020B0606020202030204" pitchFamily="34" charset="0"/>
              </a:rPr>
              <a:t>, </a:t>
            </a:r>
            <a:r>
              <a:rPr lang="es-ES" sz="2400" dirty="0" err="1">
                <a:latin typeface="Arial Narrow" panose="020B0606020202030204" pitchFamily="34" charset="0"/>
              </a:rPr>
              <a:t>Academic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Journals</a:t>
            </a:r>
            <a:r>
              <a:rPr lang="es-ES" sz="2400" dirty="0">
                <a:latin typeface="Arial Narrow" panose="020B0606020202030204" pitchFamily="34" charset="0"/>
              </a:rPr>
              <a:t> y Full Open Access </a:t>
            </a:r>
            <a:r>
              <a:rPr lang="es-ES" sz="2400" dirty="0" err="1">
                <a:latin typeface="Arial Narrow" panose="020B0606020202030204" pitchFamily="34" charset="0"/>
              </a:rPr>
              <a:t>Journals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400" dirty="0" smtClean="0">
                <a:latin typeface="Arial Narrow" panose="020B0606020202030204" pitchFamily="34" charset="0"/>
              </a:rPr>
              <a:t>Tipologías </a:t>
            </a:r>
            <a:r>
              <a:rPr lang="es-ES" sz="2400" dirty="0">
                <a:latin typeface="Arial Narrow" panose="020B0606020202030204" pitchFamily="34" charset="0"/>
              </a:rPr>
              <a:t>documentales: original </a:t>
            </a:r>
            <a:r>
              <a:rPr lang="es-ES" sz="2400" dirty="0" err="1">
                <a:latin typeface="Arial Narrow" panose="020B0606020202030204" pitchFamily="34" charset="0"/>
              </a:rPr>
              <a:t>articles</a:t>
            </a:r>
            <a:r>
              <a:rPr lang="es-ES" sz="2400" dirty="0">
                <a:latin typeface="Arial Narrow" panose="020B0606020202030204" pitchFamily="34" charset="0"/>
              </a:rPr>
              <a:t> (investigación)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Licencias para publicar: CC-BY, CC-BY-NC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34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ESPRINGER NATURE-</a:t>
            </a:r>
            <a:r>
              <a:rPr lang="es-ES" dirty="0" err="1" smtClean="0"/>
              <a:t>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LISTADO DE UMH REVISTAS SUJETAS </a:t>
            </a:r>
            <a:r>
              <a:rPr lang="es-ES" dirty="0" err="1" smtClean="0"/>
              <a:t>APCs</a:t>
            </a:r>
            <a:r>
              <a:rPr lang="es-ES" dirty="0" smtClean="0"/>
              <a:t> A ACUERDOS TRANFORMATIVOS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https://biblioteca.umh.es/files/2021/07/Springer-listado-de-revistas.xlsx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7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Wiley-umh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1374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Arial Narrow" panose="020B0606020202030204" pitchFamily="34" charset="0"/>
              </a:rPr>
              <a:t>Contrato inicial de un año desde enero a diciembre 2021, considerado como un acuerdo piloto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Pendiente de negociar los años 2022-2024.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Publicar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un número determinado de artículos (a establecer para cada institución).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400" dirty="0" err="1">
                <a:latin typeface="Arial Narrow" panose="020B0606020202030204" pitchFamily="34" charset="0"/>
              </a:rPr>
              <a:t>corresponding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author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Solo se puede publicar en revistas </a:t>
            </a:r>
            <a:r>
              <a:rPr lang="es-ES" sz="2400" dirty="0" smtClean="0">
                <a:latin typeface="Arial Narrow" panose="020B0606020202030204" pitchFamily="34" charset="0"/>
              </a:rPr>
              <a:t>híbridas,  </a:t>
            </a:r>
            <a:r>
              <a:rPr lang="es-ES" sz="2400" dirty="0">
                <a:latin typeface="Arial Narrow" panose="020B0606020202030204" pitchFamily="34" charset="0"/>
              </a:rPr>
              <a:t>según la relación proporcionada por el editor.</a:t>
            </a:r>
            <a:r>
              <a:rPr lang="es-ES" dirty="0"/>
              <a:t> 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3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Wiley-umh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65956"/>
          </a:xfrm>
        </p:spPr>
        <p:txBody>
          <a:bodyPr>
            <a:normAutofit/>
          </a:bodyPr>
          <a:lstStyle/>
          <a:p>
            <a:pPr lvl="0"/>
            <a:r>
              <a:rPr lang="es-ES" sz="2400" dirty="0">
                <a:latin typeface="Arial Narrow" panose="020B0606020202030204" pitchFamily="34" charset="0"/>
              </a:rPr>
              <a:t>Se podrán publicar los artículos aceptados por </a:t>
            </a:r>
            <a:r>
              <a:rPr lang="es-ES" sz="2400" dirty="0" err="1">
                <a:latin typeface="Arial Narrow" panose="020B0606020202030204" pitchFamily="34" charset="0"/>
              </a:rPr>
              <a:t>Wiley</a:t>
            </a:r>
            <a:r>
              <a:rPr lang="es-ES" sz="2400" dirty="0">
                <a:latin typeface="Arial Narrow" panose="020B0606020202030204" pitchFamily="34" charset="0"/>
              </a:rPr>
              <a:t> a partir del 1 de enero de 2021. 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Solo se pueden publicar artículos de investigación primaria o de revisión. </a:t>
            </a:r>
          </a:p>
          <a:p>
            <a:pPr lvl="0"/>
            <a:r>
              <a:rPr lang="es-ES" sz="2400" dirty="0" smtClean="0">
                <a:latin typeface="Arial Narrow" panose="020B0606020202030204" pitchFamily="34" charset="0"/>
              </a:rPr>
              <a:t>Los </a:t>
            </a:r>
            <a:r>
              <a:rPr lang="es-ES" sz="2400" dirty="0">
                <a:latin typeface="Arial Narrow" panose="020B0606020202030204" pitchFamily="34" charset="0"/>
              </a:rPr>
              <a:t>autores podrán publicar bajo licencias CC-BY, CC-BY-NC, CC-BY-NC-ND.</a:t>
            </a:r>
          </a:p>
          <a:p>
            <a:endParaRPr lang="es-ES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67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Wiley-umh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>
                <a:latin typeface="Arial Narrow" panose="020B0606020202030204" pitchFamily="34" charset="0"/>
              </a:rPr>
              <a:t>Más información e instrucciones :</a:t>
            </a:r>
          </a:p>
          <a:p>
            <a:r>
              <a:rPr lang="es-ES" u="sng" dirty="0" err="1">
                <a:hlinkClick r:id="rId2"/>
              </a:rPr>
              <a:t>Wiley</a:t>
            </a:r>
            <a:r>
              <a:rPr lang="es-ES" u="sng" dirty="0">
                <a:hlinkClick r:id="rId2"/>
              </a:rPr>
              <a:t>: open </a:t>
            </a:r>
            <a:r>
              <a:rPr lang="es-ES" u="sng" dirty="0" err="1">
                <a:hlinkClick r:id="rId2"/>
              </a:rPr>
              <a:t>access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agreement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for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Spanish</a:t>
            </a:r>
            <a:r>
              <a:rPr lang="es-ES" u="sng" dirty="0">
                <a:hlinkClick r:id="rId2"/>
              </a:rPr>
              <a:t> </a:t>
            </a:r>
            <a:r>
              <a:rPr lang="es-ES" u="sng" dirty="0" err="1">
                <a:hlinkClick r:id="rId2"/>
              </a:rPr>
              <a:t>authors</a:t>
            </a:r>
            <a:endParaRPr lang="es-ES" dirty="0"/>
          </a:p>
          <a:p>
            <a:r>
              <a:rPr lang="es-ES" u="sng" dirty="0" err="1">
                <a:hlinkClick r:id="rId3"/>
              </a:rPr>
              <a:t>Wiley's</a:t>
            </a:r>
            <a:r>
              <a:rPr lang="es-ES" u="sng" dirty="0">
                <a:hlinkClick r:id="rId3"/>
              </a:rPr>
              <a:t> </a:t>
            </a:r>
            <a:r>
              <a:rPr lang="es-ES" u="sng" dirty="0" err="1">
                <a:hlinkClick r:id="rId3"/>
              </a:rPr>
              <a:t>Transitional</a:t>
            </a:r>
            <a:r>
              <a:rPr lang="es-ES" u="sng" dirty="0">
                <a:hlinkClick r:id="rId3"/>
              </a:rPr>
              <a:t> </a:t>
            </a:r>
            <a:r>
              <a:rPr lang="es-ES" u="sng" dirty="0" err="1">
                <a:hlinkClick r:id="rId3"/>
              </a:rPr>
              <a:t>Agreements</a:t>
            </a:r>
            <a:endParaRPr lang="es-ES" dirty="0"/>
          </a:p>
          <a:p>
            <a:r>
              <a:rPr lang="es-ES" u="sng" dirty="0" err="1">
                <a:hlinkClick r:id="rId4"/>
              </a:rPr>
              <a:t>Wiley</a:t>
            </a:r>
            <a:r>
              <a:rPr lang="es-ES" u="sng" dirty="0">
                <a:hlinkClick r:id="rId4"/>
              </a:rPr>
              <a:t>. </a:t>
            </a:r>
            <a:r>
              <a:rPr lang="es-ES" u="sng" dirty="0" err="1">
                <a:hlinkClick r:id="rId4"/>
              </a:rPr>
              <a:t>author</a:t>
            </a:r>
            <a:r>
              <a:rPr lang="es-ES" u="sng" dirty="0">
                <a:hlinkClick r:id="rId4"/>
              </a:rPr>
              <a:t> </a:t>
            </a:r>
            <a:r>
              <a:rPr lang="es-ES" u="sng" dirty="0" err="1">
                <a:hlinkClick r:id="rId4"/>
              </a:rPr>
              <a:t>services</a:t>
            </a:r>
            <a:endParaRPr lang="es-ES" dirty="0"/>
          </a:p>
          <a:p>
            <a:r>
              <a:rPr lang="es-ES" u="sng" dirty="0" err="1">
                <a:hlinkClick r:id="rId5"/>
              </a:rPr>
              <a:t>Wiley</a:t>
            </a:r>
            <a:r>
              <a:rPr lang="es-ES" u="sng" dirty="0">
                <a:hlinkClick r:id="rId5"/>
              </a:rPr>
              <a:t>: vídeo promocional del acuerdo CRUE-CSIC OA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5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Wiley-umh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LISTADO </a:t>
            </a:r>
            <a:r>
              <a:rPr lang="es-ES" sz="2400" dirty="0" smtClean="0"/>
              <a:t>DE REVISTAS UMH  </a:t>
            </a:r>
            <a:r>
              <a:rPr lang="es-ES" sz="2400" dirty="0"/>
              <a:t>SUJETAS </a:t>
            </a:r>
            <a:r>
              <a:rPr lang="es-ES" sz="2400" dirty="0" err="1"/>
              <a:t>APCs</a:t>
            </a:r>
            <a:r>
              <a:rPr lang="es-ES" sz="2400" dirty="0"/>
              <a:t> A ACUERDOS TRANFORMATIVOS</a:t>
            </a:r>
          </a:p>
          <a:p>
            <a:pPr marL="0" indent="0">
              <a:buNone/>
            </a:pPr>
            <a:r>
              <a:rPr lang="es-ES" u="sng" dirty="0">
                <a:hlinkClick r:id="rId2"/>
              </a:rPr>
              <a:t>https://biblioteca.umh.es/files/2021/07/Wiley-listado-de-revistas.xlsx</a:t>
            </a:r>
            <a:endParaRPr lang="es-ES" dirty="0"/>
          </a:p>
          <a:p>
            <a:pPr marL="0" indent="0">
              <a:buNone/>
            </a:pPr>
            <a:endParaRPr lang="es-ES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40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2774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American </a:t>
            </a:r>
            <a:r>
              <a:rPr lang="es-ES" b="1" dirty="0" err="1"/>
              <a:t>Chemical</a:t>
            </a:r>
            <a:r>
              <a:rPr lang="es-ES" b="1" dirty="0"/>
              <a:t> </a:t>
            </a:r>
            <a:r>
              <a:rPr lang="es-ES" b="1" dirty="0" err="1"/>
              <a:t>Society</a:t>
            </a:r>
            <a:r>
              <a:rPr lang="es-ES" b="1" dirty="0"/>
              <a:t> (ACS</a:t>
            </a:r>
            <a:r>
              <a:rPr lang="es-ES" b="1" dirty="0" smtClean="0"/>
              <a:t>)-</a:t>
            </a:r>
            <a:r>
              <a:rPr lang="es-ES" b="1" dirty="0" err="1" smtClean="0"/>
              <a:t>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/>
          </a:bodyPr>
          <a:lstStyle/>
          <a:p>
            <a:pPr lvl="0"/>
            <a:r>
              <a:rPr lang="es-ES" sz="2400" dirty="0">
                <a:latin typeface="Arial Narrow" panose="020B0606020202030204" pitchFamily="34" charset="0"/>
              </a:rPr>
              <a:t>Contrato y licencia 2021-2024.   </a:t>
            </a:r>
          </a:p>
          <a:p>
            <a:pPr lvl="0"/>
            <a:r>
              <a:rPr lang="es-ES" sz="2400" dirty="0">
                <a:latin typeface="Arial Narrow" panose="020B0606020202030204" pitchFamily="34" charset="0"/>
              </a:rPr>
              <a:t>Podrán publicarse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el siguiente número de artículos por año para toda la UMH: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2021: 2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2022: 2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2023: 1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latin typeface="Arial Narrow" panose="020B0606020202030204" pitchFamily="34" charset="0"/>
              </a:rPr>
              <a:t>2024: 1 artículos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8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ACUERDOS TRANSFORMATIVOS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18174"/>
          </a:xfrm>
        </p:spPr>
        <p:txBody>
          <a:bodyPr>
            <a:noAutofit/>
          </a:bodyPr>
          <a:lstStyle/>
          <a:p>
            <a:pPr algn="just"/>
            <a:r>
              <a:rPr lang="es-ES" sz="2800" dirty="0">
                <a:latin typeface="Arial Narrow" panose="020B0606020202030204" pitchFamily="34" charset="0"/>
              </a:rPr>
              <a:t>La </a:t>
            </a:r>
            <a:r>
              <a:rPr lang="es-ES" sz="2800" dirty="0" err="1">
                <a:latin typeface="Arial Narrow" panose="020B0606020202030204" pitchFamily="34" charset="0"/>
              </a:rPr>
              <a:t>Crue</a:t>
            </a:r>
            <a:r>
              <a:rPr lang="es-ES" sz="2800" dirty="0">
                <a:latin typeface="Arial Narrow" panose="020B0606020202030204" pitchFamily="34" charset="0"/>
              </a:rPr>
              <a:t> Universidades Españolas y el Consejo Superior de Investigaciones Científicas (CSIC) han firmado acuerdos a escala nacional con las </a:t>
            </a:r>
            <a:r>
              <a:rPr lang="es-ES" sz="2800" dirty="0" smtClean="0">
                <a:latin typeface="Arial Narrow" panose="020B0606020202030204" pitchFamily="34" charset="0"/>
              </a:rPr>
              <a:t>editoriales: </a:t>
            </a:r>
            <a:r>
              <a:rPr lang="es-ES" sz="2800" dirty="0" err="1">
                <a:latin typeface="Arial Narrow" panose="020B0606020202030204" pitchFamily="34" charset="0"/>
              </a:rPr>
              <a:t>Elsevier</a:t>
            </a:r>
            <a:r>
              <a:rPr lang="es-ES" sz="2800" dirty="0">
                <a:latin typeface="Arial Narrow" panose="020B0606020202030204" pitchFamily="34" charset="0"/>
              </a:rPr>
              <a:t>, </a:t>
            </a:r>
            <a:r>
              <a:rPr lang="es-ES" sz="2800" dirty="0" err="1">
                <a:latin typeface="Arial Narrow" panose="020B0606020202030204" pitchFamily="34" charset="0"/>
              </a:rPr>
              <a:t>Wiley</a:t>
            </a:r>
            <a:r>
              <a:rPr lang="es-ES" sz="2800" dirty="0">
                <a:latin typeface="Arial Narrow" panose="020B0606020202030204" pitchFamily="34" charset="0"/>
              </a:rPr>
              <a:t>, </a:t>
            </a:r>
            <a:r>
              <a:rPr lang="es-ES" sz="2800" dirty="0" err="1">
                <a:latin typeface="Arial Narrow" panose="020B0606020202030204" pitchFamily="34" charset="0"/>
              </a:rPr>
              <a:t>Springer</a:t>
            </a:r>
            <a:r>
              <a:rPr lang="es-ES" sz="2800" dirty="0">
                <a:latin typeface="Arial Narrow" panose="020B0606020202030204" pitchFamily="34" charset="0"/>
              </a:rPr>
              <a:t> </a:t>
            </a:r>
            <a:r>
              <a:rPr lang="es-ES" sz="2800" dirty="0" err="1">
                <a:latin typeface="Arial Narrow" panose="020B0606020202030204" pitchFamily="34" charset="0"/>
              </a:rPr>
              <a:t>Nature</a:t>
            </a:r>
            <a:r>
              <a:rPr lang="es-ES" sz="2800" dirty="0">
                <a:latin typeface="Arial Narrow" panose="020B0606020202030204" pitchFamily="34" charset="0"/>
              </a:rPr>
              <a:t> y ACS para tener con cada editor y bajo un mismo contrato, </a:t>
            </a:r>
            <a:r>
              <a:rPr lang="es-ES" sz="2800" u="sng" dirty="0">
                <a:latin typeface="Arial Narrow" panose="020B0606020202030204" pitchFamily="34" charset="0"/>
              </a:rPr>
              <a:t>la suscripción de revistas y la opción de publicar en acceso abierto</a:t>
            </a:r>
            <a:r>
              <a:rPr lang="es-ES" sz="2800" dirty="0">
                <a:latin typeface="Arial Narrow" panose="020B0606020202030204" pitchFamily="34" charset="0"/>
              </a:rPr>
              <a:t>. Este tipo de acuerdos se denominan </a:t>
            </a:r>
            <a:r>
              <a:rPr lang="es-ES" sz="2800" dirty="0" smtClean="0">
                <a:latin typeface="Arial Narrow" panose="020B0606020202030204" pitchFamily="34" charset="0"/>
              </a:rPr>
              <a:t>“Acuerdos Transformativos”.</a:t>
            </a:r>
            <a:endParaRPr lang="es-ES" sz="2800" dirty="0">
              <a:latin typeface="Arial Narrow" panose="020B0606020202030204" pitchFamily="34" charset="0"/>
            </a:endParaRPr>
          </a:p>
          <a:p>
            <a:pPr algn="just"/>
            <a:endParaRPr lang="es-ES" sz="28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16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091" y="964692"/>
            <a:ext cx="9845964" cy="1188720"/>
          </a:xfrm>
        </p:spPr>
        <p:txBody>
          <a:bodyPr/>
          <a:lstStyle/>
          <a:p>
            <a:r>
              <a:rPr lang="es-ES" b="1" dirty="0"/>
              <a:t>American </a:t>
            </a:r>
            <a:r>
              <a:rPr lang="es-ES" b="1" dirty="0" err="1"/>
              <a:t>Chemical</a:t>
            </a:r>
            <a:r>
              <a:rPr lang="es-ES" b="1" dirty="0"/>
              <a:t> </a:t>
            </a:r>
            <a:r>
              <a:rPr lang="es-ES" b="1" dirty="0" err="1"/>
              <a:t>Society</a:t>
            </a:r>
            <a:r>
              <a:rPr lang="es-ES" b="1" dirty="0"/>
              <a:t> (ACS</a:t>
            </a:r>
            <a:r>
              <a:rPr lang="es-ES" b="1" dirty="0" smtClean="0"/>
              <a:t>)- </a:t>
            </a:r>
            <a:r>
              <a:rPr lang="es-ES" b="1" dirty="0" err="1" smtClean="0"/>
              <a:t>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400" dirty="0" err="1">
                <a:latin typeface="Arial Narrow" panose="020B0606020202030204" pitchFamily="34" charset="0"/>
              </a:rPr>
              <a:t>corresponding</a:t>
            </a:r>
            <a:r>
              <a:rPr lang="es-ES" sz="2400" dirty="0">
                <a:latin typeface="Arial Narrow" panose="020B0606020202030204" pitchFamily="34" charset="0"/>
              </a:rPr>
              <a:t> </a:t>
            </a:r>
            <a:r>
              <a:rPr lang="es-ES" sz="2400" dirty="0" err="1">
                <a:latin typeface="Arial Narrow" panose="020B0606020202030204" pitchFamily="34" charset="0"/>
              </a:rPr>
              <a:t>author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Solo se pueden publicar con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revistas híbridas + Full Open Access , con la excepción de la revista ACS Omega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Aceptados para publicar: artículos desde 1 enero 2021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Tipologías documentales: manuscrito (</a:t>
            </a:r>
            <a:r>
              <a:rPr lang="es-ES" sz="2400" dirty="0" err="1">
                <a:latin typeface="Arial Narrow" panose="020B0606020202030204" pitchFamily="34" charset="0"/>
              </a:rPr>
              <a:t>articles</a:t>
            </a:r>
            <a:r>
              <a:rPr lang="es-ES" sz="2400" dirty="0">
                <a:latin typeface="Arial Narrow" panose="020B0606020202030204" pitchFamily="34" charset="0"/>
              </a:rPr>
              <a:t>)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Licencias para publicar: CC-BY</a:t>
            </a:r>
          </a:p>
          <a:p>
            <a:endParaRPr lang="es-ES" sz="24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43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Contacto UMH para los acuerdos transformativos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1635" y="2484581"/>
            <a:ext cx="10123055" cy="3897745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Arial Narrow" panose="020B0606020202030204" pitchFamily="34" charset="0"/>
              </a:rPr>
              <a:t>En la UMH la Biblioteca </a:t>
            </a:r>
            <a:r>
              <a:rPr lang="es-ES" sz="2400" dirty="0" smtClean="0">
                <a:latin typeface="Arial Narrow" panose="020B0606020202030204" pitchFamily="34" charset="0"/>
              </a:rPr>
              <a:t>se va </a:t>
            </a:r>
            <a:r>
              <a:rPr lang="es-ES" sz="2400" dirty="0">
                <a:latin typeface="Arial Narrow" panose="020B0606020202030204" pitchFamily="34" charset="0"/>
              </a:rPr>
              <a:t>a encargar de controlar dichos acuerdos y la gestión de las publicaciones a través plataformas </a:t>
            </a:r>
            <a:r>
              <a:rPr lang="es-ES" sz="2400" dirty="0" smtClean="0">
                <a:latin typeface="Arial Narrow" panose="020B0606020202030204" pitchFamily="34" charset="0"/>
              </a:rPr>
              <a:t>administrativas de las editoriales  </a:t>
            </a: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s-E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dashboard</a:t>
            </a:r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), </a:t>
            </a:r>
            <a:r>
              <a:rPr lang="es-ES" sz="2400" dirty="0">
                <a:latin typeface="Arial Narrow" panose="020B0606020202030204" pitchFamily="34" charset="0"/>
              </a:rPr>
              <a:t>desde donde se </a:t>
            </a:r>
            <a:r>
              <a:rPr lang="es-ES" sz="2400" dirty="0" smtClean="0">
                <a:latin typeface="Arial Narrow" panose="020B0606020202030204" pitchFamily="34" charset="0"/>
              </a:rPr>
              <a:t>validará los artículos seleccionados que cumplan los requisitos.</a:t>
            </a:r>
          </a:p>
          <a:p>
            <a:pPr algn="just"/>
            <a:r>
              <a:rPr lang="es-ES" sz="2400" dirty="0" smtClean="0">
                <a:latin typeface="Arial Narrow" panose="020B0606020202030204" pitchFamily="34" charset="0"/>
              </a:rPr>
              <a:t>Para </a:t>
            </a:r>
            <a:r>
              <a:rPr lang="es-ES" sz="2400" dirty="0">
                <a:latin typeface="Arial Narrow" panose="020B0606020202030204" pitchFamily="34" charset="0"/>
              </a:rPr>
              <a:t>cualquier duda o incidencia pueden contactar a través </a:t>
            </a:r>
            <a:r>
              <a:rPr lang="es-ES" sz="2400" dirty="0" smtClean="0">
                <a:latin typeface="Arial Narrow" panose="020B0606020202030204" pitchFamily="34" charset="0"/>
              </a:rPr>
              <a:t>de </a:t>
            </a:r>
            <a:r>
              <a:rPr lang="es-ES" sz="2400" dirty="0" smtClean="0">
                <a:latin typeface="Arial Narrow" panose="020B0606020202030204" pitchFamily="34" charset="0"/>
                <a:hlinkClick r:id="rId2"/>
              </a:rPr>
              <a:t>bibliotecaA.T@umh.es</a:t>
            </a:r>
            <a:endParaRPr lang="es-ES" sz="2400" dirty="0">
              <a:latin typeface="Arial Narrow" panose="020B0606020202030204" pitchFamily="34" charset="0"/>
            </a:endParaRPr>
          </a:p>
          <a:p>
            <a:pPr algn="just"/>
            <a:r>
              <a:rPr lang="es-ES" sz="2400" dirty="0" smtClean="0">
                <a:latin typeface="Arial Narrow" panose="020B0606020202030204" pitchFamily="34" charset="0"/>
              </a:rPr>
              <a:t>Mas información a través del blog de biblioteca-UMH :</a:t>
            </a:r>
          </a:p>
          <a:p>
            <a:pPr algn="just"/>
            <a:r>
              <a:rPr lang="es-ES" b="1" dirty="0">
                <a:hlinkClick r:id="rId3"/>
              </a:rPr>
              <a:t>Acuerdos </a:t>
            </a:r>
            <a:r>
              <a:rPr lang="es-ES" b="1" dirty="0" smtClean="0">
                <a:hlinkClick r:id="rId3"/>
              </a:rPr>
              <a:t>Transformativos</a:t>
            </a:r>
            <a:r>
              <a:rPr lang="es-ES" b="1" dirty="0"/>
              <a:t>: https://biblioteca.umh.es/servicios-al-investigador/</a:t>
            </a:r>
            <a:endParaRPr lang="es-ES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2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Editoriales participantes en los Acuerdos transformativos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/>
              <a:t>Elsevier</a:t>
            </a:r>
            <a:endParaRPr lang="es-ES" sz="4000" dirty="0" smtClean="0"/>
          </a:p>
          <a:p>
            <a:r>
              <a:rPr lang="es-ES" sz="4000" dirty="0" err="1" smtClean="0"/>
              <a:t>Waily</a:t>
            </a:r>
            <a:endParaRPr lang="es-ES" sz="4000" dirty="0" smtClean="0"/>
          </a:p>
          <a:p>
            <a:r>
              <a:rPr lang="es-ES" sz="4000" dirty="0" err="1" smtClean="0"/>
              <a:t>Springer</a:t>
            </a:r>
            <a:endParaRPr lang="es-ES" sz="4000" dirty="0" smtClean="0"/>
          </a:p>
          <a:p>
            <a:r>
              <a:rPr lang="es-ES" sz="4000" dirty="0" smtClean="0"/>
              <a:t>ACS </a:t>
            </a:r>
            <a:r>
              <a:rPr lang="es-ES" sz="4000" dirty="0"/>
              <a:t>(American </a:t>
            </a:r>
            <a:r>
              <a:rPr lang="es-ES" sz="4000" dirty="0" err="1"/>
              <a:t>Chemical</a:t>
            </a:r>
            <a:r>
              <a:rPr lang="es-ES" sz="4000" dirty="0"/>
              <a:t> </a:t>
            </a:r>
            <a:r>
              <a:rPr lang="es-ES" sz="4000" dirty="0" err="1" smtClean="0"/>
              <a:t>Society</a:t>
            </a:r>
            <a:r>
              <a:rPr lang="es-ES" sz="4000" dirty="0" smtClean="0"/>
              <a:t>) </a:t>
            </a:r>
            <a:endParaRPr lang="es-ES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2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309" y="964692"/>
            <a:ext cx="10178473" cy="1188720"/>
          </a:xfrm>
        </p:spPr>
        <p:txBody>
          <a:bodyPr>
            <a:normAutofit/>
          </a:bodyPr>
          <a:lstStyle/>
          <a:p>
            <a:r>
              <a:rPr lang="es-ES" dirty="0" smtClean="0"/>
              <a:t>Ventajas para los investigadores de la </a:t>
            </a:r>
            <a:r>
              <a:rPr lang="es-ES" dirty="0" err="1" smtClean="0"/>
              <a:t>umh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5" y="2153411"/>
            <a:ext cx="8252137" cy="4626079"/>
          </a:xfrm>
        </p:spPr>
        <p:txBody>
          <a:bodyPr>
            <a:noAutofit/>
          </a:bodyPr>
          <a:lstStyle/>
          <a:p>
            <a:pPr algn="just"/>
            <a:r>
              <a:rPr lang="es-ES" sz="2800" dirty="0">
                <a:latin typeface="Arial Narrow" panose="020B0606020202030204" pitchFamily="34" charset="0"/>
              </a:rPr>
              <a:t>El acceso a la lectura de las colecciones de revistas suscritas</a:t>
            </a:r>
          </a:p>
          <a:p>
            <a:pPr algn="just"/>
            <a:r>
              <a:rPr lang="es-ES" sz="2800" dirty="0">
                <a:latin typeface="Arial Narrow" panose="020B0606020202030204" pitchFamily="34" charset="0"/>
              </a:rPr>
              <a:t>Publicar en acceso abierto </a:t>
            </a:r>
            <a:r>
              <a:rPr lang="es-ES" sz="2800" u="sng" dirty="0">
                <a:latin typeface="Arial Narrow" panose="020B0606020202030204" pitchFamily="34" charset="0"/>
              </a:rPr>
              <a:t>un número determinado </a:t>
            </a:r>
            <a:r>
              <a:rPr lang="es-ES" sz="2800" dirty="0">
                <a:latin typeface="Arial Narrow" panose="020B0606020202030204" pitchFamily="34" charset="0"/>
              </a:rPr>
              <a:t>y cerrado de artículos aceptados en revistas híbridas(de suscripción y OA), </a:t>
            </a:r>
            <a:r>
              <a:rPr lang="es-ES" sz="2800" u="sng" dirty="0">
                <a:latin typeface="Arial Narrow" panose="020B0606020202030204" pitchFamily="34" charset="0"/>
              </a:rPr>
              <a:t>sin costes de publicación </a:t>
            </a:r>
            <a:r>
              <a:rPr lang="es-ES" sz="2800" b="1" dirty="0" err="1" smtClean="0">
                <a:latin typeface="Arial Narrow" panose="020B0606020202030204" pitchFamily="34" charset="0"/>
              </a:rPr>
              <a:t>Article</a:t>
            </a:r>
            <a:r>
              <a:rPr lang="es-ES" sz="2800" b="1" dirty="0" smtClean="0">
                <a:latin typeface="Arial Narrow" panose="020B0606020202030204" pitchFamily="34" charset="0"/>
              </a:rPr>
              <a:t> </a:t>
            </a:r>
            <a:r>
              <a:rPr lang="es-ES" sz="2800" b="1" dirty="0" err="1" smtClean="0">
                <a:latin typeface="Arial Narrow" panose="020B0606020202030204" pitchFamily="34" charset="0"/>
              </a:rPr>
              <a:t>Processing</a:t>
            </a:r>
            <a:r>
              <a:rPr lang="es-ES" sz="2800" b="1" dirty="0" smtClean="0">
                <a:latin typeface="Arial Narrow" panose="020B0606020202030204" pitchFamily="34" charset="0"/>
              </a:rPr>
              <a:t> </a:t>
            </a:r>
            <a:r>
              <a:rPr lang="es-ES" sz="2800" b="1" dirty="0" err="1" smtClean="0">
                <a:latin typeface="Arial Narrow" panose="020B0606020202030204" pitchFamily="34" charset="0"/>
              </a:rPr>
              <a:t>Charge</a:t>
            </a:r>
            <a:r>
              <a:rPr lang="es-ES" sz="2800" b="1" dirty="0" smtClean="0">
                <a:latin typeface="Arial Narrow" panose="020B0606020202030204" pitchFamily="34" charset="0"/>
              </a:rPr>
              <a:t>  (APC)</a:t>
            </a:r>
            <a:r>
              <a:rPr lang="es-ES" sz="2800" dirty="0" smtClean="0">
                <a:latin typeface="Arial Narrow" panose="020B0606020202030204" pitchFamily="34" charset="0"/>
              </a:rPr>
              <a:t> ,</a:t>
            </a:r>
            <a:r>
              <a:rPr lang="es-ES" sz="2800" dirty="0">
                <a:latin typeface="Arial Narrow" panose="020B0606020202030204" pitchFamily="34" charset="0"/>
              </a:rPr>
              <a:t>de un listado concreto de títulos y por unos importes </a:t>
            </a:r>
            <a:r>
              <a:rPr lang="es-ES" sz="2800" dirty="0" smtClean="0">
                <a:latin typeface="Arial Narrow" panose="020B0606020202030204" pitchFamily="34" charset="0"/>
              </a:rPr>
              <a:t>que </a:t>
            </a:r>
            <a:r>
              <a:rPr lang="es-ES" sz="2800" dirty="0">
                <a:latin typeface="Arial Narrow" panose="020B0606020202030204" pitchFamily="34" charset="0"/>
              </a:rPr>
              <a:t>irán a cargo de ese contrato, no teniendo, por tanto, que ser el investigador quien tenga que gestionar y/o asumir el coste de la publicación (APC) como venía siendo lo habitual hasta ahora. </a:t>
            </a:r>
          </a:p>
          <a:p>
            <a:pPr algn="just"/>
            <a:endParaRPr lang="es-ES" sz="28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5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Requisitos 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38772" y="2407134"/>
            <a:ext cx="7729728" cy="39382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latin typeface="Arial Narrow" panose="020B0606020202030204" pitchFamily="34" charset="0"/>
              </a:rPr>
              <a:t>Los requisitos para poder hacer uso de esta posibilidad de publicar en acceso abierto sin coste son:</a:t>
            </a: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Se autorizan las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de los artículos cuyo </a:t>
            </a:r>
            <a:r>
              <a:rPr lang="es-ES" sz="2400" i="1" dirty="0" err="1">
                <a:latin typeface="Arial Narrow" panose="020B0606020202030204" pitchFamily="34" charset="0"/>
              </a:rPr>
              <a:t>corresponding</a:t>
            </a:r>
            <a:r>
              <a:rPr lang="es-ES" sz="2400" i="1" dirty="0">
                <a:latin typeface="Arial Narrow" panose="020B0606020202030204" pitchFamily="34" charset="0"/>
              </a:rPr>
              <a:t> </a:t>
            </a:r>
            <a:r>
              <a:rPr lang="es-ES" sz="2400" i="1" dirty="0" err="1">
                <a:latin typeface="Arial Narrow" panose="020B0606020202030204" pitchFamily="34" charset="0"/>
              </a:rPr>
              <a:t>author</a:t>
            </a:r>
            <a:r>
              <a:rPr lang="es-ES" sz="2400" i="1" dirty="0">
                <a:latin typeface="Arial Narrow" panose="020B0606020202030204" pitchFamily="34" charset="0"/>
              </a:rPr>
              <a:t> </a:t>
            </a:r>
            <a:r>
              <a:rPr lang="es-ES" sz="2400" dirty="0">
                <a:latin typeface="Arial Narrow" panose="020B0606020202030204" pitchFamily="34" charset="0"/>
              </a:rPr>
              <a:t>pertenezca a la </a:t>
            </a:r>
            <a:r>
              <a:rPr lang="es-ES" sz="2400" dirty="0" smtClean="0">
                <a:latin typeface="Arial Narrow" panose="020B0606020202030204" pitchFamily="34" charset="0"/>
              </a:rPr>
              <a:t>UMH.</a:t>
            </a:r>
            <a:endParaRPr lang="es-ES" sz="2400" dirty="0">
              <a:latin typeface="Arial Narrow" panose="020B0606020202030204" pitchFamily="34" charset="0"/>
            </a:endParaRP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Debe constar obligatoriamente la filiación a la </a:t>
            </a:r>
            <a:r>
              <a:rPr lang="es-ES" sz="2400" dirty="0" smtClean="0">
                <a:latin typeface="Arial Narrow" panose="020B0606020202030204" pitchFamily="34" charset="0"/>
              </a:rPr>
              <a:t>UMH.</a:t>
            </a:r>
            <a:endParaRPr lang="es-ES" sz="2400" dirty="0">
              <a:latin typeface="Arial Narrow" panose="020B0606020202030204" pitchFamily="34" charset="0"/>
            </a:endParaRPr>
          </a:p>
          <a:p>
            <a:pPr lvl="0" algn="just"/>
            <a:r>
              <a:rPr lang="es-ES" sz="2400" dirty="0">
                <a:latin typeface="Arial Narrow" panose="020B0606020202030204" pitchFamily="34" charset="0"/>
              </a:rPr>
              <a:t>Una vez que se haya alcanzado el límite de artículos asignados en el contrato no se podrán autorizar más </a:t>
            </a:r>
            <a:r>
              <a:rPr lang="es-ES" sz="2400" dirty="0" err="1">
                <a:latin typeface="Arial Narrow" panose="020B0606020202030204" pitchFamily="34" charset="0"/>
              </a:rPr>
              <a:t>APCs</a:t>
            </a:r>
            <a:r>
              <a:rPr lang="es-ES" sz="2400" dirty="0">
                <a:latin typeface="Arial Narrow" panose="020B0606020202030204" pitchFamily="34" charset="0"/>
              </a:rPr>
              <a:t> con cargo a este acuerdo aunque algunos editores ofrecerán descuentos posteriores.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401456"/>
            <a:ext cx="7729728" cy="4285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lvl="0" algn="just"/>
            <a:r>
              <a:rPr lang="es-ES" sz="2800" dirty="0">
                <a:latin typeface="Arial Narrow" panose="020B0606020202030204" pitchFamily="34" charset="0"/>
              </a:rPr>
              <a:t>El/la autor/a de correspondencia seguirá los pasos establecidos por cada editorial en su plataforma de publicación. </a:t>
            </a:r>
          </a:p>
          <a:p>
            <a:pPr lvl="0" algn="just"/>
            <a:r>
              <a:rPr lang="es-ES" sz="2800" dirty="0">
                <a:latin typeface="Arial Narrow" panose="020B0606020202030204" pitchFamily="34" charset="0"/>
              </a:rPr>
              <a:t>Una vez aprobada la publicación del artículo, el/la autor/a deberá elegir, en su caso, la publicación en abierto y el tipo de licencia </a:t>
            </a:r>
            <a:r>
              <a:rPr lang="es-ES" sz="2800" dirty="0" err="1">
                <a:latin typeface="Arial Narrow" panose="020B0606020202030204" pitchFamily="34" charset="0"/>
              </a:rPr>
              <a:t>Creative</a:t>
            </a:r>
            <a:r>
              <a:rPr lang="es-ES" sz="2800" dirty="0">
                <a:latin typeface="Arial Narrow" panose="020B0606020202030204" pitchFamily="34" charset="0"/>
              </a:rPr>
              <a:t> </a:t>
            </a:r>
            <a:r>
              <a:rPr lang="es-ES" sz="2800" dirty="0" err="1">
                <a:latin typeface="Arial Narrow" panose="020B0606020202030204" pitchFamily="34" charset="0"/>
              </a:rPr>
              <a:t>Commons</a:t>
            </a:r>
            <a:r>
              <a:rPr lang="es-ES" sz="28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800" dirty="0">
                <a:latin typeface="Arial Narrow" panose="020B0606020202030204" pitchFamily="34" charset="0"/>
              </a:rPr>
              <a:t>El artículo aparecerá entonces de forma automática en la plataforma de gestión de </a:t>
            </a:r>
            <a:r>
              <a:rPr lang="es-ES" sz="2800" dirty="0" err="1">
                <a:latin typeface="Arial Narrow" panose="020B0606020202030204" pitchFamily="34" charset="0"/>
              </a:rPr>
              <a:t>APCs</a:t>
            </a:r>
            <a:r>
              <a:rPr lang="es-ES" sz="2800" dirty="0">
                <a:latin typeface="Arial Narrow" panose="020B0606020202030204" pitchFamily="34" charset="0"/>
              </a:rPr>
              <a:t> manejada por la Biblioteca. Entonces:</a:t>
            </a:r>
            <a:br>
              <a:rPr lang="es-ES" sz="2800" dirty="0">
                <a:latin typeface="Arial Narrow" panose="020B0606020202030204" pitchFamily="34" charset="0"/>
              </a:rPr>
            </a:br>
            <a:r>
              <a:rPr lang="es-ES" sz="2800" dirty="0">
                <a:latin typeface="Arial Narrow" panose="020B0606020202030204" pitchFamily="34" charset="0"/>
              </a:rPr>
              <a:t>•    Si se cumplen todos criterios establecidos, se aprobará la solicitud, consumiendo uno de los </a:t>
            </a:r>
            <a:r>
              <a:rPr lang="es-ES" sz="2800" dirty="0" err="1">
                <a:latin typeface="Arial Narrow" panose="020B0606020202030204" pitchFamily="34" charset="0"/>
              </a:rPr>
              <a:t>APCs</a:t>
            </a:r>
            <a:r>
              <a:rPr lang="es-ES" sz="2800" dirty="0">
                <a:latin typeface="Arial Narrow" panose="020B0606020202030204" pitchFamily="34" charset="0"/>
              </a:rPr>
              <a:t> asignados a la UMH, sin coste para el </a:t>
            </a:r>
            <a:r>
              <a:rPr lang="es-ES" sz="2800" dirty="0" smtClean="0">
                <a:latin typeface="Arial Narrow" panose="020B0606020202030204" pitchFamily="34" charset="0"/>
              </a:rPr>
              <a:t>autor</a:t>
            </a:r>
          </a:p>
          <a:p>
            <a:pPr marL="0" lvl="0" indent="0" algn="just">
              <a:buNone/>
            </a:pPr>
            <a:r>
              <a:rPr lang="es-ES" sz="2800" dirty="0" smtClean="0">
                <a:latin typeface="Arial Narrow" panose="020B0606020202030204" pitchFamily="34" charset="0"/>
              </a:rPr>
              <a:t>•</a:t>
            </a:r>
            <a:r>
              <a:rPr lang="es-ES" sz="2800" dirty="0">
                <a:latin typeface="Arial Narrow" panose="020B0606020202030204" pitchFamily="34" charset="0"/>
              </a:rPr>
              <a:t>    Si se incumple alguno de los criterios, se denegará la petición. 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0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64692"/>
            <a:ext cx="7729728" cy="1188720"/>
          </a:xfrm>
        </p:spPr>
        <p:txBody>
          <a:bodyPr/>
          <a:lstStyle/>
          <a:p>
            <a:r>
              <a:rPr lang="es-ES" b="1" dirty="0" err="1" smtClean="0"/>
              <a:t>Elsevier-umh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353883"/>
          </a:xfrm>
        </p:spPr>
        <p:txBody>
          <a:bodyPr/>
          <a:lstStyle/>
          <a:p>
            <a:pPr lvl="0"/>
            <a:r>
              <a:rPr lang="es-ES" sz="2200" dirty="0">
                <a:latin typeface="Arial Narrow" panose="020B0606020202030204" pitchFamily="34" charset="0"/>
              </a:rPr>
              <a:t>Convenio, contrato y licencia 2021-2024. </a:t>
            </a:r>
          </a:p>
          <a:p>
            <a:pPr lvl="0"/>
            <a:r>
              <a:rPr lang="es-ES" sz="2200" dirty="0">
                <a:latin typeface="Arial Narrow" panose="020B0606020202030204" pitchFamily="34" charset="0"/>
              </a:rPr>
              <a:t>Podrán publicarse con </a:t>
            </a:r>
            <a:r>
              <a:rPr lang="es-ES" sz="2200" dirty="0" err="1">
                <a:latin typeface="Arial Narrow" panose="020B0606020202030204" pitchFamily="34" charset="0"/>
              </a:rPr>
              <a:t>APCs</a:t>
            </a:r>
            <a:r>
              <a:rPr lang="es-ES" sz="2200" dirty="0">
                <a:latin typeface="Arial Narrow" panose="020B0606020202030204" pitchFamily="34" charset="0"/>
              </a:rPr>
              <a:t> el siguiente número de artículos por año para toda la UMH: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2021: 68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2022: 73 </a:t>
            </a:r>
            <a:r>
              <a:rPr lang="es-ES" sz="2200" dirty="0" smtClean="0">
                <a:latin typeface="Arial Narrow" panose="020B0606020202030204" pitchFamily="34" charset="0"/>
              </a:rPr>
              <a:t>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 smtClean="0">
                <a:latin typeface="Arial Narrow" panose="020B0606020202030204" pitchFamily="34" charset="0"/>
              </a:rPr>
              <a:t>2023</a:t>
            </a:r>
            <a:r>
              <a:rPr lang="es-ES" sz="2200" dirty="0">
                <a:latin typeface="Arial Narrow" panose="020B0606020202030204" pitchFamily="34" charset="0"/>
              </a:rPr>
              <a:t>: 82 artículos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200" dirty="0">
                <a:latin typeface="Arial Narrow" panose="020B0606020202030204" pitchFamily="34" charset="0"/>
              </a:rPr>
              <a:t>2024: 83 artículos</a:t>
            </a: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3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990" y="964692"/>
            <a:ext cx="7969874" cy="1188720"/>
          </a:xfrm>
        </p:spPr>
        <p:txBody>
          <a:bodyPr/>
          <a:lstStyle/>
          <a:p>
            <a:r>
              <a:rPr lang="es-ES" b="1" dirty="0" err="1" smtClean="0"/>
              <a:t>Elsevier-umh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281383"/>
            <a:ext cx="7729728" cy="4969162"/>
          </a:xfrm>
        </p:spPr>
        <p:txBody>
          <a:bodyPr>
            <a:normAutofit lnSpcReduction="10000"/>
          </a:bodyPr>
          <a:lstStyle/>
          <a:p>
            <a:pPr lvl="0" algn="just"/>
            <a:endParaRPr lang="es-ES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La solicitud de publicación la realizará el </a:t>
            </a:r>
            <a:r>
              <a:rPr lang="es-ES" sz="2200" dirty="0" err="1">
                <a:latin typeface="Arial Narrow" panose="020B0606020202030204" pitchFamily="34" charset="0"/>
              </a:rPr>
              <a:t>corresponding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author</a:t>
            </a:r>
            <a:r>
              <a:rPr lang="es-ES" sz="2200" dirty="0">
                <a:latin typeface="Arial Narrow" panose="020B0606020202030204" pitchFamily="34" charset="0"/>
              </a:rPr>
              <a:t>.</a:t>
            </a:r>
          </a:p>
          <a:p>
            <a:pPr lvl="0" algn="just"/>
            <a:r>
              <a:rPr lang="es-ES" sz="2200" dirty="0">
                <a:latin typeface="Arial Narrow" panose="020B0606020202030204" pitchFamily="34" charset="0"/>
              </a:rPr>
              <a:t>Solo se pueden publicar con </a:t>
            </a:r>
            <a:r>
              <a:rPr lang="es-ES" sz="2200" dirty="0" err="1">
                <a:latin typeface="Arial Narrow" panose="020B0606020202030204" pitchFamily="34" charset="0"/>
              </a:rPr>
              <a:t>APCs</a:t>
            </a:r>
            <a:r>
              <a:rPr lang="es-ES" sz="2200" dirty="0">
                <a:latin typeface="Arial Narrow" panose="020B0606020202030204" pitchFamily="34" charset="0"/>
              </a:rPr>
              <a:t> en revistas híbridas + suscripciones individuales de cada institución fuera de la </a:t>
            </a:r>
            <a:r>
              <a:rPr lang="es-ES" sz="2200" dirty="0" err="1">
                <a:latin typeface="Arial Narrow" panose="020B0606020202030204" pitchFamily="34" charset="0"/>
              </a:rPr>
              <a:t>Freedom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Collection</a:t>
            </a:r>
            <a:endParaRPr lang="es-ES" sz="2200" dirty="0">
              <a:latin typeface="Arial Narrow" panose="020B0606020202030204" pitchFamily="34" charset="0"/>
            </a:endParaRP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Gold Open Access no están sujetas </a:t>
            </a:r>
            <a:r>
              <a:rPr lang="es-ES" sz="2200" dirty="0" err="1">
                <a:latin typeface="Arial Narrow" panose="020B0606020202030204" pitchFamily="34" charset="0"/>
              </a:rPr>
              <a:t>APCs</a:t>
            </a:r>
            <a:r>
              <a:rPr lang="es-ES" sz="2200" dirty="0">
                <a:latin typeface="Arial Narrow" panose="020B0606020202030204" pitchFamily="34" charset="0"/>
              </a:rPr>
              <a:t> pero tendrán 10% de descuento en publicación </a:t>
            </a: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Excluidas para publicar </a:t>
            </a:r>
            <a:r>
              <a:rPr lang="es-ES" sz="2200" dirty="0" err="1">
                <a:latin typeface="Arial Narrow" panose="020B0606020202030204" pitchFamily="34" charset="0"/>
              </a:rPr>
              <a:t>The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Lancet</a:t>
            </a:r>
            <a:r>
              <a:rPr lang="es-ES" sz="2200" dirty="0">
                <a:latin typeface="Arial Narrow" panose="020B0606020202030204" pitchFamily="34" charset="0"/>
              </a:rPr>
              <a:t>, </a:t>
            </a:r>
            <a:r>
              <a:rPr lang="es-ES" sz="2200" dirty="0" err="1">
                <a:latin typeface="Arial Narrow" panose="020B0606020202030204" pitchFamily="34" charset="0"/>
              </a:rPr>
              <a:t>Cell</a:t>
            </a:r>
            <a:r>
              <a:rPr lang="es-ES" sz="2200" dirty="0">
                <a:latin typeface="Arial Narrow" panose="020B0606020202030204" pitchFamily="34" charset="0"/>
              </a:rPr>
              <a:t> </a:t>
            </a:r>
            <a:r>
              <a:rPr lang="es-ES" sz="2200" dirty="0" err="1">
                <a:latin typeface="Arial Narrow" panose="020B0606020202030204" pitchFamily="34" charset="0"/>
              </a:rPr>
              <a:t>Press</a:t>
            </a:r>
            <a:r>
              <a:rPr lang="es-ES" sz="2200" dirty="0">
                <a:latin typeface="Arial Narrow" panose="020B0606020202030204" pitchFamily="34" charset="0"/>
              </a:rPr>
              <a:t> y Full Open Access </a:t>
            </a:r>
            <a:r>
              <a:rPr lang="es-ES" sz="2200" dirty="0" err="1">
                <a:latin typeface="Arial Narrow" panose="020B0606020202030204" pitchFamily="34" charset="0"/>
              </a:rPr>
              <a:t>titles</a:t>
            </a:r>
            <a:r>
              <a:rPr lang="es-ES" sz="2200" dirty="0">
                <a:latin typeface="Arial Narrow" panose="020B0606020202030204" pitchFamily="34" charset="0"/>
              </a:rPr>
              <a:t>. </a:t>
            </a: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Se podrán publicar los artículos aceptados por </a:t>
            </a:r>
            <a:r>
              <a:rPr lang="es-ES" sz="2200" dirty="0" err="1">
                <a:latin typeface="Arial Narrow" panose="020B0606020202030204" pitchFamily="34" charset="0"/>
              </a:rPr>
              <a:t>Elsevier</a:t>
            </a:r>
            <a:r>
              <a:rPr lang="es-ES" sz="2200" dirty="0">
                <a:latin typeface="Arial Narrow" panose="020B0606020202030204" pitchFamily="34" charset="0"/>
              </a:rPr>
              <a:t> desde 1 enero 2021</a:t>
            </a: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Tipologías documentales: </a:t>
            </a:r>
            <a:r>
              <a:rPr lang="es-ES" sz="2200" dirty="0" err="1">
                <a:latin typeface="Arial Narrow" panose="020B0606020202030204" pitchFamily="34" charset="0"/>
              </a:rPr>
              <a:t>articles</a:t>
            </a:r>
            <a:r>
              <a:rPr lang="es-ES" sz="2200" dirty="0">
                <a:latin typeface="Arial Narrow" panose="020B0606020202030204" pitchFamily="34" charset="0"/>
              </a:rPr>
              <a:t> y </a:t>
            </a:r>
            <a:r>
              <a:rPr lang="es-ES" sz="2200" dirty="0" err="1">
                <a:latin typeface="Arial Narrow" panose="020B0606020202030204" pitchFamily="34" charset="0"/>
              </a:rPr>
              <a:t>reviews</a:t>
            </a:r>
            <a:endParaRPr lang="es-ES" sz="2200" dirty="0">
              <a:latin typeface="Arial Narrow" panose="020B0606020202030204" pitchFamily="34" charset="0"/>
            </a:endParaRPr>
          </a:p>
          <a:p>
            <a:pPr algn="just"/>
            <a:r>
              <a:rPr lang="es-ES" sz="2200" dirty="0">
                <a:latin typeface="Arial Narrow" panose="020B0606020202030204" pitchFamily="34" charset="0"/>
              </a:rPr>
              <a:t>Licencias para publicar: CC-BY, </a:t>
            </a:r>
            <a:r>
              <a:rPr lang="es-ES" sz="2200" dirty="0" smtClean="0">
                <a:latin typeface="Arial Narrow" panose="020B0606020202030204" pitchFamily="34" charset="0"/>
              </a:rPr>
              <a:t>CC-BY-NC-ND</a:t>
            </a:r>
            <a:endParaRPr lang="es-ES" sz="2200" dirty="0">
              <a:latin typeface="Arial Narrow" panose="020B06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1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655" y="-33487"/>
            <a:ext cx="12256653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27000" algn="l"/>
              </a:tabLst>
            </a:pPr>
            <a:endParaRPr lang="es-ES" dirty="0" smtClean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just">
              <a:tabLst>
                <a:tab pos="127000" algn="l"/>
              </a:tabLst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LICENCIAS:</a:t>
            </a:r>
          </a:p>
          <a:p>
            <a:pPr algn="just">
              <a:tabLst>
                <a:tab pos="127000" algn="l"/>
              </a:tabLst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tabLst>
                <a:tab pos="127000" algn="l"/>
              </a:tabLst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tabLst>
                <a:tab pos="127000" algn="l"/>
              </a:tabLs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El autor conserva los derechos de autor de su artículo. Estas licencias determinan las circunstancias en las que se puede reutilizar el contenido del artículo.</a:t>
            </a: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CC BY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Licencia de atribución de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Creative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Commons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Permite a los usuarios copiar, distribuir y transmitir un artículo, adaptar el artículo siempre que se atribuya el autor. La licencia CC BY permite la reutilización comercial y no comercial.</a:t>
            </a:r>
          </a:p>
          <a:p>
            <a:pPr algn="just">
              <a:spcAft>
                <a:spcPts val="1200"/>
              </a:spcAf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>
              <a:spcAft>
                <a:spcPts val="1200"/>
              </a:spcAft>
            </a:pP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CC BY-NC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Licencia de atribución-no comercial de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Creative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Commons</a:t>
            </a:r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Permite a los usuarios copiar, distribuir y transmitir un artículo, adaptar el artículo siempre que se atribuya el autor y el artículo no se utilice con fines comerciales.</a:t>
            </a:r>
          </a:p>
          <a:p>
            <a:pPr algn="just">
              <a:spcAft>
                <a:spcPts val="1200"/>
              </a:spcAft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CC BY-NC-ND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 Licencia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Creative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Commons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Reconocimiento-No comercial-Sin derivaciones</a:t>
            </a: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Permite a los usuarios copiar, distribuir y transmitir un artículo siempre que se atribuya el autor, el artículo no se utilice con fines comerciales y el trabajo no sea modificado o adaptado de ninguna manera.</a:t>
            </a:r>
          </a:p>
          <a:p>
            <a:pPr algn="just"/>
            <a:r>
              <a:rPr lang="es-ES" dirty="0"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  <a:endParaRPr lang="es-E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084" y="0"/>
            <a:ext cx="1425916" cy="7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225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456</TotalTime>
  <Words>1366</Words>
  <Application>Microsoft Office PowerPoint</Application>
  <PresentationFormat>Panorámica</PresentationFormat>
  <Paragraphs>126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SimSun</vt:lpstr>
      <vt:lpstr>Arial</vt:lpstr>
      <vt:lpstr>Arial Narrow</vt:lpstr>
      <vt:lpstr>Calibri</vt:lpstr>
      <vt:lpstr>Gill Sans MT</vt:lpstr>
      <vt:lpstr>Times New Roman</vt:lpstr>
      <vt:lpstr>Wingdings</vt:lpstr>
      <vt:lpstr>Parcel</vt:lpstr>
      <vt:lpstr>ACUERDOS TRANSFORMATIVOS CRUE-CSIC</vt:lpstr>
      <vt:lpstr>ACUERDOS TRANSFORMATIVOS</vt:lpstr>
      <vt:lpstr>Editoriales participantes en los Acuerdos transformativos</vt:lpstr>
      <vt:lpstr>Ventajas para los investigadores de la umh</vt:lpstr>
      <vt:lpstr>Requisitos UMH </vt:lpstr>
      <vt:lpstr>PROCEDIMIENTO</vt:lpstr>
      <vt:lpstr>Elsevier-umh </vt:lpstr>
      <vt:lpstr>Elsevier-umh </vt:lpstr>
      <vt:lpstr>Presentación de PowerPoint</vt:lpstr>
      <vt:lpstr>Presentación de PowerPoint</vt:lpstr>
      <vt:lpstr>Elsevier-umh </vt:lpstr>
      <vt:lpstr> Springer Nature-umh </vt:lpstr>
      <vt:lpstr>SPRINGER NATURE-umh</vt:lpstr>
      <vt:lpstr>ESPRINGER NATURE-umh</vt:lpstr>
      <vt:lpstr>Wiley-umh </vt:lpstr>
      <vt:lpstr>Wiley-umh</vt:lpstr>
      <vt:lpstr>Wiley-umh</vt:lpstr>
      <vt:lpstr>Wiley-umh</vt:lpstr>
      <vt:lpstr>American Chemical Society (ACS)-umh </vt:lpstr>
      <vt:lpstr>American Chemical Society (ACS)- umh</vt:lpstr>
      <vt:lpstr>Contacto UMH para los acuerdos transformativos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ACUERDOS TRANSFORMATIVOS</dc:title>
  <dc:creator>Rodriguez Navarro, Encarnacion</dc:creator>
  <cp:lastModifiedBy>Martinez Cañizares, Silvia</cp:lastModifiedBy>
  <cp:revision>29</cp:revision>
  <dcterms:created xsi:type="dcterms:W3CDTF">2021-07-02T11:12:56Z</dcterms:created>
  <dcterms:modified xsi:type="dcterms:W3CDTF">2021-07-07T09:14:58Z</dcterms:modified>
</cp:coreProperties>
</file>