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2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dirty="0"/>
              <a:t>Colección </a:t>
            </a:r>
            <a:r>
              <a:rPr lang="es-ES" sz="3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libros-e</a:t>
            </a:r>
            <a:r>
              <a:rPr lang="es-ES" sz="3200" b="1" dirty="0"/>
              <a:t> y libros impresos en 2013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336111111111115"/>
                  <c:y val="-0.1723195538057742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Libros impresos</c:v>
              </c:pt>
              <c:pt idx="1">
                <c:v> Ebooks</c:v>
              </c:pt>
            </c:strLit>
          </c:cat>
          <c:val>
            <c:numRef>
              <c:f>Hoja1!$B$18:$C$18</c:f>
              <c:numCache>
                <c:formatCode>0.00%</c:formatCode>
                <c:ptCount val="2"/>
                <c:pt idx="0">
                  <c:v>0.7525021242236607</c:v>
                </c:pt>
                <c:pt idx="1">
                  <c:v>0.24749787577633925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/>
              <a:t>Uso</a:t>
            </a:r>
            <a:r>
              <a:rPr lang="en-US" sz="3200" b="1" dirty="0"/>
              <a:t> de </a:t>
            </a:r>
            <a:r>
              <a:rPr lang="en-US" sz="3200" b="1" dirty="0" err="1"/>
              <a:t>ebooks</a:t>
            </a:r>
            <a:endParaRPr lang="en-US" sz="32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Uso de ebooks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2"/>
              <c:pt idx="0">
                <c:v>2012</c:v>
              </c:pt>
              <c:pt idx="1">
                <c:v>2013</c:v>
              </c:pt>
            </c:numLit>
          </c:cat>
          <c:val>
            <c:numRef>
              <c:f>Hoja1!$B$53:$C$53</c:f>
              <c:numCache>
                <c:formatCode>_-* #,##0\ _€_-;\-* #,##0\ _€_-;_-* "-"??\ _€_-;_-@_-</c:formatCode>
                <c:ptCount val="2"/>
                <c:pt idx="0">
                  <c:v>765174</c:v>
                </c:pt>
                <c:pt idx="1">
                  <c:v>995285</c:v>
                </c:pt>
              </c:numCache>
            </c:numRef>
          </c:val>
        </c:ser>
        <c:dLbls/>
        <c:gapWidth val="219"/>
        <c:overlap val="-27"/>
        <c:axId val="46755200"/>
        <c:axId val="46797952"/>
      </c:barChart>
      <c:catAx>
        <c:axId val="46755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797952"/>
        <c:crosses val="autoZero"/>
        <c:auto val="1"/>
        <c:lblAlgn val="ctr"/>
        <c:lblOffset val="100"/>
      </c:catAx>
      <c:valAx>
        <c:axId val="4679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7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A5026-1DA7-48BC-824E-DB33361A309C}" type="datetimeFigureOut">
              <a:rPr lang="es-ES" smtClean="0"/>
              <a:pPr/>
              <a:t>08/10/2014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87BB-AA4D-45E4-B259-4C36B889D5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6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81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87BB-AA4D-45E4-B259-4C36B889D58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18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78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504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0836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06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9618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259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37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5141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232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73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159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6DA9-FCB8-4E45-A0F3-A4B7349ABF5F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6BCF-4560-4D47-B758-B0831FFC08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095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adquisiciones@bib.upv.es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846" y="4870400"/>
            <a:ext cx="4654296" cy="82296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51520" y="60932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XIII Workshop REBIUN sobre proyectos </a:t>
            </a:r>
            <a:r>
              <a:rPr lang="es-ES" dirty="0" smtClean="0"/>
              <a:t>digitales. </a:t>
            </a:r>
            <a:r>
              <a:rPr lang="es-ES" dirty="0"/>
              <a:t>Los libros electrónicos en las </a:t>
            </a:r>
            <a:r>
              <a:rPr lang="es-ES" dirty="0" smtClean="0"/>
              <a:t>bibliotecas</a:t>
            </a:r>
          </a:p>
          <a:p>
            <a:pPr algn="ctr"/>
            <a:r>
              <a:rPr lang="es-ES" dirty="0"/>
              <a:t>Zamora, 2 y 3 de octubre de </a:t>
            </a:r>
            <a:r>
              <a:rPr lang="es-ES" dirty="0" smtClean="0"/>
              <a:t>2014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539552" y="1628800"/>
            <a:ext cx="8204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La gestión de la colección de </a:t>
            </a:r>
            <a:r>
              <a:rPr lang="es-ES" sz="4800" b="1" dirty="0" smtClean="0"/>
              <a:t>libros-e en </a:t>
            </a:r>
            <a:r>
              <a:rPr lang="es-ES" sz="4800" b="1" dirty="0"/>
              <a:t>las bibliotecas de las</a:t>
            </a:r>
          </a:p>
          <a:p>
            <a:pPr algn="ctr"/>
            <a:r>
              <a:rPr lang="es-ES" sz="4800" b="1" dirty="0"/>
              <a:t>UNIVERSIDADES PÚBLICAS VALENCIANAS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952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3266" y="2961974"/>
            <a:ext cx="62646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Influencia de la compra de libros-e en los impresos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Preferencias de los docentes/investigadores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1628800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Políticas de gestión de la colección y repercusión en los flujos de trabajo</a:t>
            </a:r>
          </a:p>
          <a:p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680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/>
          <p:cNvSpPr/>
          <p:nvPr/>
        </p:nvSpPr>
        <p:spPr>
          <a:xfrm>
            <a:off x="539552" y="1556792"/>
            <a:ext cx="83529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/>
              <a:t>Conclusiones</a:t>
            </a:r>
          </a:p>
          <a:p>
            <a:endParaRPr lang="es-ES" sz="3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Convivencia de diferentes modelos de negocio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Múltiples proveedores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Aumento del tamaño y uso de </a:t>
            </a:r>
            <a:r>
              <a:rPr lang="es-ES" sz="2800" dirty="0" smtClean="0"/>
              <a:t>libros-e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No hay un plan de marketing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Integración con las herramientas de descubrimiento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Inclusión de los </a:t>
            </a:r>
            <a:r>
              <a:rPr lang="es-ES" sz="2800" dirty="0" err="1" smtClean="0"/>
              <a:t>ebooks</a:t>
            </a:r>
            <a:r>
              <a:rPr lang="es-ES" sz="2800" dirty="0" smtClean="0"/>
              <a:t> en la política de desarrollo de la colección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Mayor percepción y preferencia de los </a:t>
            </a:r>
            <a:r>
              <a:rPr lang="es-ES" sz="2800" dirty="0" err="1" smtClean="0"/>
              <a:t>ebooks</a:t>
            </a:r>
            <a:endParaRPr lang="es-ES" sz="2800" dirty="0" smtClean="0"/>
          </a:p>
          <a:p>
            <a:pPr algn="ctr"/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87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96105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/>
              <a:t>Planes de futuro</a:t>
            </a:r>
          </a:p>
          <a:p>
            <a:endParaRPr lang="es-E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Conocer </a:t>
            </a:r>
            <a:r>
              <a:rPr lang="es-ES" sz="2800" dirty="0"/>
              <a:t>las colecciones disponibles en las </a:t>
            </a:r>
            <a:r>
              <a:rPr lang="es-ES" sz="2800" dirty="0" smtClean="0"/>
              <a:t>bibliotecas</a:t>
            </a:r>
            <a:endParaRPr lang="es-E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Poner en común los datos de uso de las colecciones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Mejorar dichas colecciones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Proponer procedimientos de trabajo más eficaces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Proponer recursos de interés al ‘Club de compras’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Compartir experiencias de marketing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Poner en común actividades e instrumentos de formación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Visibilizar las políticas de gestión de la colección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800" dirty="0"/>
              <a:t>Compartir ‘experiencias de compra basadas en la evidencia’ (PDA/EBS)</a:t>
            </a:r>
          </a:p>
          <a:p>
            <a:pPr algn="ctr"/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13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9331" y="2492896"/>
            <a:ext cx="8483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/>
              <a:t>GRACIAS POR SU ATENCIÓN</a:t>
            </a:r>
          </a:p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4756" y="4081723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Grupo de trabajo sobre libro electrónico de las bibliotecas de las universidades públicas valencianas</a:t>
            </a:r>
          </a:p>
          <a:p>
            <a:pPr algn="ctr"/>
            <a:r>
              <a:rPr lang="es-ES" sz="2800" dirty="0" smtClean="0">
                <a:hlinkClick r:id="rId3"/>
              </a:rPr>
              <a:t>adquisiciones@bib.upv.es</a:t>
            </a:r>
            <a:endParaRPr lang="es-ES" sz="2800" dirty="0" smtClean="0"/>
          </a:p>
        </p:txBody>
      </p:sp>
      <p:grpSp>
        <p:nvGrpSpPr>
          <p:cNvPr id="16" name="15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293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49941" y="2420888"/>
            <a:ext cx="7944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Planteamiento</a:t>
            </a:r>
          </a:p>
          <a:p>
            <a:endParaRPr lang="es-ES" sz="2800" dirty="0" smtClean="0"/>
          </a:p>
          <a:p>
            <a:r>
              <a:rPr lang="es-ES" sz="3200" dirty="0" smtClean="0"/>
              <a:t>Las </a:t>
            </a:r>
            <a:r>
              <a:rPr lang="es-ES" sz="3200" dirty="0"/>
              <a:t>b</a:t>
            </a:r>
            <a:r>
              <a:rPr lang="es-ES" sz="3200" dirty="0" smtClean="0"/>
              <a:t>ibliotecas deciden crear un grupo de trabajo que mediante la cooperación consiga mejorar colecciones y procesos de gestión</a:t>
            </a:r>
            <a:endParaRPr lang="es-ES" sz="32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11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19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3600" b="1" dirty="0"/>
              <a:t>Primera </a:t>
            </a:r>
            <a:r>
              <a:rPr lang="es-ES" sz="3600" b="1" dirty="0" smtClean="0"/>
              <a:t>acción</a:t>
            </a:r>
          </a:p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r>
              <a:rPr lang="es-ES" dirty="0"/>
              <a:t>Realización de una fotografía de la situación actual de las colecciones de libros electrónicos y su gestión en las bibliotecas</a:t>
            </a:r>
          </a:p>
          <a:p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651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9632" y="1484784"/>
            <a:ext cx="79441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Desarrollo</a:t>
            </a:r>
          </a:p>
          <a:p>
            <a:r>
              <a:rPr lang="es-ES" sz="2800" dirty="0" smtClean="0"/>
              <a:t>Compartir información sobre</a:t>
            </a:r>
          </a:p>
          <a:p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Adquisición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Acceso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Colección y uso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Políticas de gestión de la colección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15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/>
          <p:cNvSpPr txBox="1"/>
          <p:nvPr/>
        </p:nvSpPr>
        <p:spPr>
          <a:xfrm>
            <a:off x="467544" y="127311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Algunos resultados – modalidades de negocio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6900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661852"/>
              </p:ext>
            </p:extLst>
          </p:nvPr>
        </p:nvGraphicFramePr>
        <p:xfrm>
          <a:off x="1547664" y="2400301"/>
          <a:ext cx="6264696" cy="3476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7049"/>
                <a:gridCol w="718185"/>
                <a:gridCol w="761769"/>
                <a:gridCol w="1034642"/>
                <a:gridCol w="951263"/>
                <a:gridCol w="941788"/>
              </a:tblGrid>
              <a:tr h="58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UA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UJI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UMH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UPV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UV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  <a:tr h="534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Paquetes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  <a:tr h="58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EBS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  <a:tr h="58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P&amp;C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  <a:tr h="58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PDA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>
                          <a:effectLst/>
                        </a:rPr>
                        <a:t>X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  <a:tr h="58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dirty="0">
                          <a:effectLst/>
                        </a:rPr>
                        <a:t>Alquiler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dirty="0">
                          <a:effectLst/>
                        </a:rPr>
                        <a:t> 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83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Acceso a los libros-e</a:t>
            </a:r>
          </a:p>
          <a:p>
            <a:pPr marL="0" indent="0">
              <a:buNone/>
            </a:pPr>
            <a:endParaRPr lang="es-ES" b="1" dirty="0" smtClean="0"/>
          </a:p>
          <a:p>
            <a:pPr lvl="1"/>
            <a:r>
              <a:rPr lang="es-ES" dirty="0" smtClean="0"/>
              <a:t>H. descubrimiento</a:t>
            </a:r>
          </a:p>
          <a:p>
            <a:pPr lvl="1"/>
            <a:r>
              <a:rPr lang="es-ES" dirty="0" smtClean="0"/>
              <a:t>OPAC</a:t>
            </a:r>
          </a:p>
          <a:p>
            <a:pPr lvl="1"/>
            <a:r>
              <a:rPr lang="es-ES" dirty="0" smtClean="0"/>
              <a:t>Listas A-Z</a:t>
            </a:r>
          </a:p>
          <a:p>
            <a:pPr lvl="1"/>
            <a:r>
              <a:rPr lang="es-ES" dirty="0" smtClean="0"/>
              <a:t>E-</a:t>
            </a:r>
            <a:r>
              <a:rPr lang="es-ES" dirty="0" err="1" smtClean="0"/>
              <a:t>Learning</a:t>
            </a: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518718093"/>
              </p:ext>
            </p:extLst>
          </p:nvPr>
        </p:nvGraphicFramePr>
        <p:xfrm>
          <a:off x="899592" y="1484784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56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2242289204"/>
              </p:ext>
            </p:extLst>
          </p:nvPr>
        </p:nvGraphicFramePr>
        <p:xfrm>
          <a:off x="971600" y="1556792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16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194846" y="79348"/>
            <a:ext cx="4812013" cy="1105256"/>
            <a:chOff x="2194846" y="79348"/>
            <a:chExt cx="4812013" cy="1105256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0631" y="644026"/>
              <a:ext cx="1282726" cy="5405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886" y="633490"/>
              <a:ext cx="1604585" cy="53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9524" y="79348"/>
              <a:ext cx="2067335" cy="44994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3724" y="614095"/>
              <a:ext cx="1672821" cy="5420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4846" y="87781"/>
              <a:ext cx="2607306" cy="441516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21" t="21101" r="34264" b="7873"/>
          <a:stretch/>
        </p:blipFill>
        <p:spPr bwMode="auto">
          <a:xfrm>
            <a:off x="5163440" y="1445284"/>
            <a:ext cx="3817966" cy="554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054" y="2924944"/>
            <a:ext cx="800100" cy="8572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2034338" cy="152439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026" y="1807663"/>
            <a:ext cx="1790129" cy="5906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62" y="3212976"/>
            <a:ext cx="1605284" cy="160528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471" y="4120493"/>
            <a:ext cx="1008338" cy="81800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608" y="5178300"/>
            <a:ext cx="1146993" cy="1146993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305" y="4073143"/>
            <a:ext cx="1320870" cy="878979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47" y="5392612"/>
            <a:ext cx="718368" cy="7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0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Workshop REBIUN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Workshop REBIUN 2014</Template>
  <TotalTime>317</TotalTime>
  <Words>319</Words>
  <Application>Microsoft Office PowerPoint</Application>
  <PresentationFormat>Presentación en pantalla (4:3)</PresentationFormat>
  <Paragraphs>98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Plantilla Workshop REBIUN 2014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instalador</dc:creator>
  <cp:lastModifiedBy>carmen</cp:lastModifiedBy>
  <cp:revision>43</cp:revision>
  <dcterms:created xsi:type="dcterms:W3CDTF">2014-09-24T11:58:45Z</dcterms:created>
  <dcterms:modified xsi:type="dcterms:W3CDTF">2014-10-08T12:57:43Z</dcterms:modified>
</cp:coreProperties>
</file>